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265" r:id="rId1"/>
  </p:sldMasterIdLst>
  <p:notesMasterIdLst>
    <p:notesMasterId r:id="rId24"/>
  </p:notesMasterIdLst>
  <p:sldIdLst>
    <p:sldId id="256" r:id="rId2"/>
    <p:sldId id="319" r:id="rId3"/>
    <p:sldId id="272" r:id="rId4"/>
    <p:sldId id="275" r:id="rId5"/>
    <p:sldId id="276" r:id="rId6"/>
    <p:sldId id="277" r:id="rId7"/>
    <p:sldId id="399" r:id="rId8"/>
    <p:sldId id="279" r:id="rId9"/>
    <p:sldId id="398" r:id="rId10"/>
    <p:sldId id="456" r:id="rId11"/>
    <p:sldId id="419" r:id="rId12"/>
    <p:sldId id="420" r:id="rId13"/>
    <p:sldId id="401" r:id="rId14"/>
    <p:sldId id="400" r:id="rId15"/>
    <p:sldId id="403" r:id="rId16"/>
    <p:sldId id="407" r:id="rId17"/>
    <p:sldId id="417" r:id="rId18"/>
    <p:sldId id="409" r:id="rId19"/>
    <p:sldId id="356" r:id="rId20"/>
    <p:sldId id="455" r:id="rId21"/>
    <p:sldId id="454" r:id="rId22"/>
    <p:sldId id="31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jorie Willow" initials="MW" lastIdx="2" clrIdx="0">
    <p:extLst>
      <p:ext uri="{19B8F6BF-5375-455C-9EA6-DF929625EA0E}">
        <p15:presenceInfo xmlns:p15="http://schemas.microsoft.com/office/powerpoint/2012/main" userId="S::marjoriew@mandl.net::3a282188-d001-4f1d-bc8e-6efd02928ca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83546" autoAdjust="0"/>
  </p:normalViewPr>
  <p:slideViewPr>
    <p:cSldViewPr snapToGrid="0" snapToObjects="1">
      <p:cViewPr varScale="1">
        <p:scale>
          <a:sx n="90" d="100"/>
          <a:sy n="90" d="100"/>
        </p:scale>
        <p:origin x="51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hyperlink" Target="http://uscode.house.gov/quicksearch/get.plx?title=42&amp;section=12742" TargetMode="External"/></Relationships>
</file>

<file path=ppt/diagrams/_rels/data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ata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1.svg"/><Relationship Id="rId4" Type="http://schemas.openxmlformats.org/officeDocument/2006/relationships/image" Target="../media/image17.svg"/><Relationship Id="rId9" Type="http://schemas.openxmlformats.org/officeDocument/2006/relationships/image" Target="../media/image20.png"/></Relationships>
</file>

<file path=ppt/diagrams/_rels/data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ata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2.xml.rels><?xml version="1.0" encoding="UTF-8" standalone="yes"?>
<Relationships xmlns="http://schemas.openxmlformats.org/package/2006/relationships"><Relationship Id="rId1" Type="http://schemas.openxmlformats.org/officeDocument/2006/relationships/hyperlink" Target="http://uscode.house.gov/quicksearch/get.plx?title=42&amp;section=12742"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1.svg"/><Relationship Id="rId4" Type="http://schemas.openxmlformats.org/officeDocument/2006/relationships/image" Target="../media/image17.svg"/><Relationship Id="rId9" Type="http://schemas.openxmlformats.org/officeDocument/2006/relationships/image" Target="../media/image20.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rawing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E9239AE4-DC3B-47CE-B585-9AC87CF3FE77}"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91148F2D-9514-4D05-BC9A-47703FB7A1A5}">
      <dgm:prSet/>
      <dgm:spPr/>
      <dgm:t>
        <a:bodyPr/>
        <a:lstStyle/>
        <a:p>
          <a:r>
            <a:rPr lang="en-US" dirty="0"/>
            <a:t>What is HOME-ARP?</a:t>
          </a:r>
        </a:p>
      </dgm:t>
    </dgm:pt>
    <dgm:pt modelId="{2A5F952F-D318-4FBC-8677-6E0272ACA6C0}" type="parTrans" cxnId="{E72C0C2C-1D59-442F-BF4B-CB1D36C6EECE}">
      <dgm:prSet/>
      <dgm:spPr/>
      <dgm:t>
        <a:bodyPr/>
        <a:lstStyle/>
        <a:p>
          <a:endParaRPr lang="en-US"/>
        </a:p>
      </dgm:t>
    </dgm:pt>
    <dgm:pt modelId="{6DA3ADDF-4188-4792-84BA-0C0AFCC5D8AB}" type="sibTrans" cxnId="{E72C0C2C-1D59-442F-BF4B-CB1D36C6EECE}">
      <dgm:prSet/>
      <dgm:spPr/>
      <dgm:t>
        <a:bodyPr/>
        <a:lstStyle/>
        <a:p>
          <a:endParaRPr lang="en-US"/>
        </a:p>
      </dgm:t>
    </dgm:pt>
    <dgm:pt modelId="{C142C280-2D6F-47D9-8E3C-3EE721C9E8EA}">
      <dgm:prSet/>
      <dgm:spPr/>
      <dgm:t>
        <a:bodyPr/>
        <a:lstStyle/>
        <a:p>
          <a:r>
            <a:rPr lang="en-US" dirty="0"/>
            <a:t>Environmental Review, Subsidy Layering, Underwriting</a:t>
          </a:r>
        </a:p>
      </dgm:t>
    </dgm:pt>
    <dgm:pt modelId="{8107F6C4-A51B-408E-9845-CC4265D90330}" type="parTrans" cxnId="{B98C83CE-09A5-4390-AABA-37BB02AAAD7B}">
      <dgm:prSet/>
      <dgm:spPr/>
      <dgm:t>
        <a:bodyPr/>
        <a:lstStyle/>
        <a:p>
          <a:endParaRPr lang="en-US"/>
        </a:p>
      </dgm:t>
    </dgm:pt>
    <dgm:pt modelId="{D823AAE9-3A8F-43D7-AF08-3F9B6F770D05}" type="sibTrans" cxnId="{B98C83CE-09A5-4390-AABA-37BB02AAAD7B}">
      <dgm:prSet/>
      <dgm:spPr/>
      <dgm:t>
        <a:bodyPr/>
        <a:lstStyle/>
        <a:p>
          <a:endParaRPr lang="en-US"/>
        </a:p>
      </dgm:t>
    </dgm:pt>
    <dgm:pt modelId="{4228AD67-CC83-4738-90E3-5423EA9B13E7}">
      <dgm:prSet/>
      <dgm:spPr/>
      <dgm:t>
        <a:bodyPr/>
        <a:lstStyle/>
        <a:p>
          <a:r>
            <a:rPr lang="en-US"/>
            <a:t>Affordability and Ongoing Compliance</a:t>
          </a:r>
          <a:endParaRPr lang="en-US" dirty="0"/>
        </a:p>
      </dgm:t>
    </dgm:pt>
    <dgm:pt modelId="{3CE40937-0634-413F-99C1-2740EDC2A6F5}" type="parTrans" cxnId="{84E5B81C-9F4A-49DA-8E73-C104D0C84D22}">
      <dgm:prSet/>
      <dgm:spPr/>
      <dgm:t>
        <a:bodyPr/>
        <a:lstStyle/>
        <a:p>
          <a:endParaRPr lang="en-US"/>
        </a:p>
      </dgm:t>
    </dgm:pt>
    <dgm:pt modelId="{52074F6C-A182-4C7D-BBC1-6C18727C9A3C}" type="sibTrans" cxnId="{84E5B81C-9F4A-49DA-8E73-C104D0C84D22}">
      <dgm:prSet/>
      <dgm:spPr/>
      <dgm:t>
        <a:bodyPr/>
        <a:lstStyle/>
        <a:p>
          <a:endParaRPr lang="en-US"/>
        </a:p>
      </dgm:t>
    </dgm:pt>
    <dgm:pt modelId="{B55D0BF6-8C0F-4C5F-B81A-6D1966D8A86D}">
      <dgm:prSet/>
      <dgm:spPr/>
      <dgm:t>
        <a:bodyPr/>
        <a:lstStyle/>
        <a:p>
          <a:r>
            <a:rPr lang="en-US" dirty="0"/>
            <a:t>Other Federal Requirements</a:t>
          </a:r>
        </a:p>
      </dgm:t>
    </dgm:pt>
    <dgm:pt modelId="{09B70C05-2453-43B1-AB94-FEE661F36FBA}" type="parTrans" cxnId="{5A9C17E7-7ACB-46B7-B62F-9671465180C6}">
      <dgm:prSet/>
      <dgm:spPr/>
      <dgm:t>
        <a:bodyPr/>
        <a:lstStyle/>
        <a:p>
          <a:endParaRPr lang="en-US"/>
        </a:p>
      </dgm:t>
    </dgm:pt>
    <dgm:pt modelId="{862712FD-4F23-44A0-8E7A-F6D79CC1A76F}" type="sibTrans" cxnId="{5A9C17E7-7ACB-46B7-B62F-9671465180C6}">
      <dgm:prSet/>
      <dgm:spPr/>
      <dgm:t>
        <a:bodyPr/>
        <a:lstStyle/>
        <a:p>
          <a:endParaRPr lang="en-US"/>
        </a:p>
      </dgm:t>
    </dgm:pt>
    <dgm:pt modelId="{12DA7465-9ED4-426F-B1EB-38766CB3EE37}">
      <dgm:prSet/>
      <dgm:spPr/>
      <dgm:t>
        <a:bodyPr/>
        <a:lstStyle/>
        <a:p>
          <a:r>
            <a:rPr lang="en-US" dirty="0"/>
            <a:t>Eligible Activities and Qualifying Populations</a:t>
          </a:r>
        </a:p>
      </dgm:t>
    </dgm:pt>
    <dgm:pt modelId="{5F96D0BB-9C71-4586-B29B-5A2F099E95E2}" type="parTrans" cxnId="{BA7ADE75-497F-4AC7-84DC-946381D16CDC}">
      <dgm:prSet/>
      <dgm:spPr/>
      <dgm:t>
        <a:bodyPr/>
        <a:lstStyle/>
        <a:p>
          <a:endParaRPr lang="en-US"/>
        </a:p>
      </dgm:t>
    </dgm:pt>
    <dgm:pt modelId="{0A1CDFA0-4059-4829-9110-53E83BA23810}" type="sibTrans" cxnId="{BA7ADE75-497F-4AC7-84DC-946381D16CDC}">
      <dgm:prSet/>
      <dgm:spPr/>
      <dgm:t>
        <a:bodyPr/>
        <a:lstStyle/>
        <a:p>
          <a:endParaRPr lang="en-US"/>
        </a:p>
      </dgm:t>
    </dgm:pt>
    <dgm:pt modelId="{4ACD1492-1DAF-4C59-AFF2-95E2869F0CCC}">
      <dgm:prSet/>
      <dgm:spPr/>
      <dgm:t>
        <a:bodyPr/>
        <a:lstStyle/>
        <a:p>
          <a:r>
            <a:rPr lang="en-US"/>
            <a:t>Review Application Process and Requirements</a:t>
          </a:r>
          <a:endParaRPr lang="en-US" dirty="0"/>
        </a:p>
      </dgm:t>
    </dgm:pt>
    <dgm:pt modelId="{5B57A93E-6FAF-4DBF-ACA8-10F0ED6B9C7E}" type="parTrans" cxnId="{7A7360ED-D537-407D-BF48-52A4019D3279}">
      <dgm:prSet/>
      <dgm:spPr/>
      <dgm:t>
        <a:bodyPr/>
        <a:lstStyle/>
        <a:p>
          <a:endParaRPr lang="en-US"/>
        </a:p>
      </dgm:t>
    </dgm:pt>
    <dgm:pt modelId="{708AE808-DCF3-406A-942D-71291C953B15}" type="sibTrans" cxnId="{7A7360ED-D537-407D-BF48-52A4019D3279}">
      <dgm:prSet/>
      <dgm:spPr/>
      <dgm:t>
        <a:bodyPr/>
        <a:lstStyle/>
        <a:p>
          <a:endParaRPr lang="en-US"/>
        </a:p>
      </dgm:t>
    </dgm:pt>
    <dgm:pt modelId="{B638FDD0-3E37-4E04-8ABE-91142403697D}" type="pres">
      <dgm:prSet presAssocID="{E9239AE4-DC3B-47CE-B585-9AC87CF3FE77}" presName="vert0" presStyleCnt="0">
        <dgm:presLayoutVars>
          <dgm:dir/>
          <dgm:animOne val="branch"/>
          <dgm:animLvl val="lvl"/>
        </dgm:presLayoutVars>
      </dgm:prSet>
      <dgm:spPr/>
    </dgm:pt>
    <dgm:pt modelId="{0EEC9185-6CF4-4217-9447-A275D325D5E1}" type="pres">
      <dgm:prSet presAssocID="{91148F2D-9514-4D05-BC9A-47703FB7A1A5}" presName="thickLine" presStyleLbl="alignNode1" presStyleIdx="0" presStyleCnt="6"/>
      <dgm:spPr/>
    </dgm:pt>
    <dgm:pt modelId="{1AE44E8F-8824-4B72-A65D-D28538DB16E7}" type="pres">
      <dgm:prSet presAssocID="{91148F2D-9514-4D05-BC9A-47703FB7A1A5}" presName="horz1" presStyleCnt="0"/>
      <dgm:spPr/>
    </dgm:pt>
    <dgm:pt modelId="{25DADDFD-2523-4299-AD93-80B8C42B0432}" type="pres">
      <dgm:prSet presAssocID="{91148F2D-9514-4D05-BC9A-47703FB7A1A5}" presName="tx1" presStyleLbl="revTx" presStyleIdx="0" presStyleCnt="6"/>
      <dgm:spPr/>
    </dgm:pt>
    <dgm:pt modelId="{E26C2E49-2914-4E3C-9D71-B90F006E3453}" type="pres">
      <dgm:prSet presAssocID="{91148F2D-9514-4D05-BC9A-47703FB7A1A5}" presName="vert1" presStyleCnt="0"/>
      <dgm:spPr/>
    </dgm:pt>
    <dgm:pt modelId="{724FBD8C-6DBE-4E0F-99E6-65C228F293DF}" type="pres">
      <dgm:prSet presAssocID="{12DA7465-9ED4-426F-B1EB-38766CB3EE37}" presName="thickLine" presStyleLbl="alignNode1" presStyleIdx="1" presStyleCnt="6"/>
      <dgm:spPr/>
    </dgm:pt>
    <dgm:pt modelId="{116F2A5C-BC19-4178-9433-B959AE9914A6}" type="pres">
      <dgm:prSet presAssocID="{12DA7465-9ED4-426F-B1EB-38766CB3EE37}" presName="horz1" presStyleCnt="0"/>
      <dgm:spPr/>
    </dgm:pt>
    <dgm:pt modelId="{5D9B2DDD-EF56-496B-9169-C2DE0B8CAFA2}" type="pres">
      <dgm:prSet presAssocID="{12DA7465-9ED4-426F-B1EB-38766CB3EE37}" presName="tx1" presStyleLbl="revTx" presStyleIdx="1" presStyleCnt="6"/>
      <dgm:spPr/>
    </dgm:pt>
    <dgm:pt modelId="{A707F528-D53F-4270-A700-B2A0868D12EB}" type="pres">
      <dgm:prSet presAssocID="{12DA7465-9ED4-426F-B1EB-38766CB3EE37}" presName="vert1" presStyleCnt="0"/>
      <dgm:spPr/>
    </dgm:pt>
    <dgm:pt modelId="{664BC6FF-E946-4A77-8081-00DF31B39D8E}" type="pres">
      <dgm:prSet presAssocID="{C142C280-2D6F-47D9-8E3C-3EE721C9E8EA}" presName="thickLine" presStyleLbl="alignNode1" presStyleIdx="2" presStyleCnt="6"/>
      <dgm:spPr/>
    </dgm:pt>
    <dgm:pt modelId="{3786721F-A172-415E-AD27-1257940834B2}" type="pres">
      <dgm:prSet presAssocID="{C142C280-2D6F-47D9-8E3C-3EE721C9E8EA}" presName="horz1" presStyleCnt="0"/>
      <dgm:spPr/>
    </dgm:pt>
    <dgm:pt modelId="{109BB14D-434F-4D6F-8431-6AE4679A12B2}" type="pres">
      <dgm:prSet presAssocID="{C142C280-2D6F-47D9-8E3C-3EE721C9E8EA}" presName="tx1" presStyleLbl="revTx" presStyleIdx="2" presStyleCnt="6"/>
      <dgm:spPr/>
    </dgm:pt>
    <dgm:pt modelId="{78213A49-BF02-428D-82B3-A2BAC924461C}" type="pres">
      <dgm:prSet presAssocID="{C142C280-2D6F-47D9-8E3C-3EE721C9E8EA}" presName="vert1" presStyleCnt="0"/>
      <dgm:spPr/>
    </dgm:pt>
    <dgm:pt modelId="{9DA515B4-04A6-4052-9BC6-EB5FF59F9AA7}" type="pres">
      <dgm:prSet presAssocID="{4228AD67-CC83-4738-90E3-5423EA9B13E7}" presName="thickLine" presStyleLbl="alignNode1" presStyleIdx="3" presStyleCnt="6"/>
      <dgm:spPr/>
    </dgm:pt>
    <dgm:pt modelId="{A2C74718-835B-4254-894D-732F542E50B0}" type="pres">
      <dgm:prSet presAssocID="{4228AD67-CC83-4738-90E3-5423EA9B13E7}" presName="horz1" presStyleCnt="0"/>
      <dgm:spPr/>
    </dgm:pt>
    <dgm:pt modelId="{C0F902BA-3738-4905-9C22-A9A89B68121C}" type="pres">
      <dgm:prSet presAssocID="{4228AD67-CC83-4738-90E3-5423EA9B13E7}" presName="tx1" presStyleLbl="revTx" presStyleIdx="3" presStyleCnt="6"/>
      <dgm:spPr/>
    </dgm:pt>
    <dgm:pt modelId="{48F638D5-1C0F-44FF-899F-C2A99DB1813C}" type="pres">
      <dgm:prSet presAssocID="{4228AD67-CC83-4738-90E3-5423EA9B13E7}" presName="vert1" presStyleCnt="0"/>
      <dgm:spPr/>
    </dgm:pt>
    <dgm:pt modelId="{8F039B04-EB26-49C4-AF5A-24752CA26E9F}" type="pres">
      <dgm:prSet presAssocID="{B55D0BF6-8C0F-4C5F-B81A-6D1966D8A86D}" presName="thickLine" presStyleLbl="alignNode1" presStyleIdx="4" presStyleCnt="6"/>
      <dgm:spPr/>
    </dgm:pt>
    <dgm:pt modelId="{7410033B-DFAD-4A49-ADBB-867EA1A0F02C}" type="pres">
      <dgm:prSet presAssocID="{B55D0BF6-8C0F-4C5F-B81A-6D1966D8A86D}" presName="horz1" presStyleCnt="0"/>
      <dgm:spPr/>
    </dgm:pt>
    <dgm:pt modelId="{B57F7FB3-C087-4430-8D0A-DB5C0FD9A278}" type="pres">
      <dgm:prSet presAssocID="{B55D0BF6-8C0F-4C5F-B81A-6D1966D8A86D}" presName="tx1" presStyleLbl="revTx" presStyleIdx="4" presStyleCnt="6"/>
      <dgm:spPr/>
    </dgm:pt>
    <dgm:pt modelId="{21335AC5-08A5-4BA8-BC4B-ED54B2595D7F}" type="pres">
      <dgm:prSet presAssocID="{B55D0BF6-8C0F-4C5F-B81A-6D1966D8A86D}" presName="vert1" presStyleCnt="0"/>
      <dgm:spPr/>
    </dgm:pt>
    <dgm:pt modelId="{D13E87EC-21C9-4A7A-8AFC-9066584DB36B}" type="pres">
      <dgm:prSet presAssocID="{4ACD1492-1DAF-4C59-AFF2-95E2869F0CCC}" presName="thickLine" presStyleLbl="alignNode1" presStyleIdx="5" presStyleCnt="6"/>
      <dgm:spPr/>
    </dgm:pt>
    <dgm:pt modelId="{945F6A6E-1FA1-4D84-8462-6DBED0A19755}" type="pres">
      <dgm:prSet presAssocID="{4ACD1492-1DAF-4C59-AFF2-95E2869F0CCC}" presName="horz1" presStyleCnt="0"/>
      <dgm:spPr/>
    </dgm:pt>
    <dgm:pt modelId="{5B58E2D0-7596-460D-9A23-D5954FF1B410}" type="pres">
      <dgm:prSet presAssocID="{4ACD1492-1DAF-4C59-AFF2-95E2869F0CCC}" presName="tx1" presStyleLbl="revTx" presStyleIdx="5" presStyleCnt="6"/>
      <dgm:spPr/>
    </dgm:pt>
    <dgm:pt modelId="{A64DB1F4-4D5C-43A5-ACCC-C20B5AF8483A}" type="pres">
      <dgm:prSet presAssocID="{4ACD1492-1DAF-4C59-AFF2-95E2869F0CCC}" presName="vert1" presStyleCnt="0"/>
      <dgm:spPr/>
    </dgm:pt>
  </dgm:ptLst>
  <dgm:cxnLst>
    <dgm:cxn modelId="{F6020B10-095B-441D-B333-196F602FB95F}" type="presOf" srcId="{B55D0BF6-8C0F-4C5F-B81A-6D1966D8A86D}" destId="{B57F7FB3-C087-4430-8D0A-DB5C0FD9A278}" srcOrd="0" destOrd="0" presId="urn:microsoft.com/office/officeart/2008/layout/LinedList"/>
    <dgm:cxn modelId="{84E5B81C-9F4A-49DA-8E73-C104D0C84D22}" srcId="{E9239AE4-DC3B-47CE-B585-9AC87CF3FE77}" destId="{4228AD67-CC83-4738-90E3-5423EA9B13E7}" srcOrd="3" destOrd="0" parTransId="{3CE40937-0634-413F-99C1-2740EDC2A6F5}" sibTransId="{52074F6C-A182-4C7D-BBC1-6C18727C9A3C}"/>
    <dgm:cxn modelId="{E72C0C2C-1D59-442F-BF4B-CB1D36C6EECE}" srcId="{E9239AE4-DC3B-47CE-B585-9AC87CF3FE77}" destId="{91148F2D-9514-4D05-BC9A-47703FB7A1A5}" srcOrd="0" destOrd="0" parTransId="{2A5F952F-D318-4FBC-8677-6E0272ACA6C0}" sibTransId="{6DA3ADDF-4188-4792-84BA-0C0AFCC5D8AB}"/>
    <dgm:cxn modelId="{030D9D41-5651-4693-840E-DA1A5E1358AF}" type="presOf" srcId="{4228AD67-CC83-4738-90E3-5423EA9B13E7}" destId="{C0F902BA-3738-4905-9C22-A9A89B68121C}" srcOrd="0" destOrd="0" presId="urn:microsoft.com/office/officeart/2008/layout/LinedList"/>
    <dgm:cxn modelId="{BA7ADE75-497F-4AC7-84DC-946381D16CDC}" srcId="{E9239AE4-DC3B-47CE-B585-9AC87CF3FE77}" destId="{12DA7465-9ED4-426F-B1EB-38766CB3EE37}" srcOrd="1" destOrd="0" parTransId="{5F96D0BB-9C71-4586-B29B-5A2F099E95E2}" sibTransId="{0A1CDFA0-4059-4829-9110-53E83BA23810}"/>
    <dgm:cxn modelId="{11876DA4-A02E-449A-98FE-859DC35E6C50}" type="presOf" srcId="{91148F2D-9514-4D05-BC9A-47703FB7A1A5}" destId="{25DADDFD-2523-4299-AD93-80B8C42B0432}" srcOrd="0" destOrd="0" presId="urn:microsoft.com/office/officeart/2008/layout/LinedList"/>
    <dgm:cxn modelId="{37C71ABE-7B05-43E8-8FAA-9B9EDCD158C8}" type="presOf" srcId="{E9239AE4-DC3B-47CE-B585-9AC87CF3FE77}" destId="{B638FDD0-3E37-4E04-8ABE-91142403697D}" srcOrd="0" destOrd="0" presId="urn:microsoft.com/office/officeart/2008/layout/LinedList"/>
    <dgm:cxn modelId="{13FDEFC7-6D6D-4A24-96C0-90DAED879A6E}" type="presOf" srcId="{4ACD1492-1DAF-4C59-AFF2-95E2869F0CCC}" destId="{5B58E2D0-7596-460D-9A23-D5954FF1B410}" srcOrd="0" destOrd="0" presId="urn:microsoft.com/office/officeart/2008/layout/LinedList"/>
    <dgm:cxn modelId="{B98C83CE-09A5-4390-AABA-37BB02AAAD7B}" srcId="{E9239AE4-DC3B-47CE-B585-9AC87CF3FE77}" destId="{C142C280-2D6F-47D9-8E3C-3EE721C9E8EA}" srcOrd="2" destOrd="0" parTransId="{8107F6C4-A51B-408E-9845-CC4265D90330}" sibTransId="{D823AAE9-3A8F-43D7-AF08-3F9B6F770D05}"/>
    <dgm:cxn modelId="{5A9C17E7-7ACB-46B7-B62F-9671465180C6}" srcId="{E9239AE4-DC3B-47CE-B585-9AC87CF3FE77}" destId="{B55D0BF6-8C0F-4C5F-B81A-6D1966D8A86D}" srcOrd="4" destOrd="0" parTransId="{09B70C05-2453-43B1-AB94-FEE661F36FBA}" sibTransId="{862712FD-4F23-44A0-8E7A-F6D79CC1A76F}"/>
    <dgm:cxn modelId="{D824BCE8-6257-497C-84DD-E684D260FA36}" type="presOf" srcId="{12DA7465-9ED4-426F-B1EB-38766CB3EE37}" destId="{5D9B2DDD-EF56-496B-9169-C2DE0B8CAFA2}" srcOrd="0" destOrd="0" presId="urn:microsoft.com/office/officeart/2008/layout/LinedList"/>
    <dgm:cxn modelId="{7A7360ED-D537-407D-BF48-52A4019D3279}" srcId="{E9239AE4-DC3B-47CE-B585-9AC87CF3FE77}" destId="{4ACD1492-1DAF-4C59-AFF2-95E2869F0CCC}" srcOrd="5" destOrd="0" parTransId="{5B57A93E-6FAF-4DBF-ACA8-10F0ED6B9C7E}" sibTransId="{708AE808-DCF3-406A-942D-71291C953B15}"/>
    <dgm:cxn modelId="{DCC618EE-4286-421D-B904-58493D4BD86F}" type="presOf" srcId="{C142C280-2D6F-47D9-8E3C-3EE721C9E8EA}" destId="{109BB14D-434F-4D6F-8431-6AE4679A12B2}" srcOrd="0" destOrd="0" presId="urn:microsoft.com/office/officeart/2008/layout/LinedList"/>
    <dgm:cxn modelId="{A5585A78-2282-40FB-A877-6373F299DCE4}" type="presParOf" srcId="{B638FDD0-3E37-4E04-8ABE-91142403697D}" destId="{0EEC9185-6CF4-4217-9447-A275D325D5E1}" srcOrd="0" destOrd="0" presId="urn:microsoft.com/office/officeart/2008/layout/LinedList"/>
    <dgm:cxn modelId="{26F47016-7CCB-435C-9FC1-91C266D0E5C4}" type="presParOf" srcId="{B638FDD0-3E37-4E04-8ABE-91142403697D}" destId="{1AE44E8F-8824-4B72-A65D-D28538DB16E7}" srcOrd="1" destOrd="0" presId="urn:microsoft.com/office/officeart/2008/layout/LinedList"/>
    <dgm:cxn modelId="{F92C0596-EB58-41D4-8414-01D01586D939}" type="presParOf" srcId="{1AE44E8F-8824-4B72-A65D-D28538DB16E7}" destId="{25DADDFD-2523-4299-AD93-80B8C42B0432}" srcOrd="0" destOrd="0" presId="urn:microsoft.com/office/officeart/2008/layout/LinedList"/>
    <dgm:cxn modelId="{D0BCB4C3-8B64-4AAA-87DB-5992917A1BCD}" type="presParOf" srcId="{1AE44E8F-8824-4B72-A65D-D28538DB16E7}" destId="{E26C2E49-2914-4E3C-9D71-B90F006E3453}" srcOrd="1" destOrd="0" presId="urn:microsoft.com/office/officeart/2008/layout/LinedList"/>
    <dgm:cxn modelId="{7CB5BBB4-33B6-4D20-997F-097F088C4807}" type="presParOf" srcId="{B638FDD0-3E37-4E04-8ABE-91142403697D}" destId="{724FBD8C-6DBE-4E0F-99E6-65C228F293DF}" srcOrd="2" destOrd="0" presId="urn:microsoft.com/office/officeart/2008/layout/LinedList"/>
    <dgm:cxn modelId="{10853517-E832-4A21-8875-909B24D10D4C}" type="presParOf" srcId="{B638FDD0-3E37-4E04-8ABE-91142403697D}" destId="{116F2A5C-BC19-4178-9433-B959AE9914A6}" srcOrd="3" destOrd="0" presId="urn:microsoft.com/office/officeart/2008/layout/LinedList"/>
    <dgm:cxn modelId="{06A65164-4F04-4542-A646-849F1B55E16A}" type="presParOf" srcId="{116F2A5C-BC19-4178-9433-B959AE9914A6}" destId="{5D9B2DDD-EF56-496B-9169-C2DE0B8CAFA2}" srcOrd="0" destOrd="0" presId="urn:microsoft.com/office/officeart/2008/layout/LinedList"/>
    <dgm:cxn modelId="{793F6E98-5B1D-419C-B27E-B277102E574C}" type="presParOf" srcId="{116F2A5C-BC19-4178-9433-B959AE9914A6}" destId="{A707F528-D53F-4270-A700-B2A0868D12EB}" srcOrd="1" destOrd="0" presId="urn:microsoft.com/office/officeart/2008/layout/LinedList"/>
    <dgm:cxn modelId="{6D5AAA4D-631B-4F09-8B32-BE8AAF6C751B}" type="presParOf" srcId="{B638FDD0-3E37-4E04-8ABE-91142403697D}" destId="{664BC6FF-E946-4A77-8081-00DF31B39D8E}" srcOrd="4" destOrd="0" presId="urn:microsoft.com/office/officeart/2008/layout/LinedList"/>
    <dgm:cxn modelId="{2260EE2F-83A4-4600-A479-0C1D7B239224}" type="presParOf" srcId="{B638FDD0-3E37-4E04-8ABE-91142403697D}" destId="{3786721F-A172-415E-AD27-1257940834B2}" srcOrd="5" destOrd="0" presId="urn:microsoft.com/office/officeart/2008/layout/LinedList"/>
    <dgm:cxn modelId="{0ED85F66-D318-49E3-9B12-5E9CE1230000}" type="presParOf" srcId="{3786721F-A172-415E-AD27-1257940834B2}" destId="{109BB14D-434F-4D6F-8431-6AE4679A12B2}" srcOrd="0" destOrd="0" presId="urn:microsoft.com/office/officeart/2008/layout/LinedList"/>
    <dgm:cxn modelId="{D08EC0B0-D540-453B-9B75-A32820D8D992}" type="presParOf" srcId="{3786721F-A172-415E-AD27-1257940834B2}" destId="{78213A49-BF02-428D-82B3-A2BAC924461C}" srcOrd="1" destOrd="0" presId="urn:microsoft.com/office/officeart/2008/layout/LinedList"/>
    <dgm:cxn modelId="{351C53C5-1D80-4727-937B-AFD51D1D45EC}" type="presParOf" srcId="{B638FDD0-3E37-4E04-8ABE-91142403697D}" destId="{9DA515B4-04A6-4052-9BC6-EB5FF59F9AA7}" srcOrd="6" destOrd="0" presId="urn:microsoft.com/office/officeart/2008/layout/LinedList"/>
    <dgm:cxn modelId="{EC124AB0-C312-4895-BB0A-C83558F05934}" type="presParOf" srcId="{B638FDD0-3E37-4E04-8ABE-91142403697D}" destId="{A2C74718-835B-4254-894D-732F542E50B0}" srcOrd="7" destOrd="0" presId="urn:microsoft.com/office/officeart/2008/layout/LinedList"/>
    <dgm:cxn modelId="{56AA6E9F-C000-420D-A11D-9764DBCA80D8}" type="presParOf" srcId="{A2C74718-835B-4254-894D-732F542E50B0}" destId="{C0F902BA-3738-4905-9C22-A9A89B68121C}" srcOrd="0" destOrd="0" presId="urn:microsoft.com/office/officeart/2008/layout/LinedList"/>
    <dgm:cxn modelId="{822A84B8-830F-49A8-9010-C917A7B02A4E}" type="presParOf" srcId="{A2C74718-835B-4254-894D-732F542E50B0}" destId="{48F638D5-1C0F-44FF-899F-C2A99DB1813C}" srcOrd="1" destOrd="0" presId="urn:microsoft.com/office/officeart/2008/layout/LinedList"/>
    <dgm:cxn modelId="{0ACBE15D-096B-4ADC-9F0E-50FC5A9FF520}" type="presParOf" srcId="{B638FDD0-3E37-4E04-8ABE-91142403697D}" destId="{8F039B04-EB26-49C4-AF5A-24752CA26E9F}" srcOrd="8" destOrd="0" presId="urn:microsoft.com/office/officeart/2008/layout/LinedList"/>
    <dgm:cxn modelId="{ADCFCC63-9AB8-44E1-A666-20C8852A4EAE}" type="presParOf" srcId="{B638FDD0-3E37-4E04-8ABE-91142403697D}" destId="{7410033B-DFAD-4A49-ADBB-867EA1A0F02C}" srcOrd="9" destOrd="0" presId="urn:microsoft.com/office/officeart/2008/layout/LinedList"/>
    <dgm:cxn modelId="{D500BFBA-20F3-4DBA-917E-DEA22EC473BD}" type="presParOf" srcId="{7410033B-DFAD-4A49-ADBB-867EA1A0F02C}" destId="{B57F7FB3-C087-4430-8D0A-DB5C0FD9A278}" srcOrd="0" destOrd="0" presId="urn:microsoft.com/office/officeart/2008/layout/LinedList"/>
    <dgm:cxn modelId="{76DF08DA-9B41-41B3-9530-2D608611E162}" type="presParOf" srcId="{7410033B-DFAD-4A49-ADBB-867EA1A0F02C}" destId="{21335AC5-08A5-4BA8-BC4B-ED54B2595D7F}" srcOrd="1" destOrd="0" presId="urn:microsoft.com/office/officeart/2008/layout/LinedList"/>
    <dgm:cxn modelId="{C9CDB6E2-54E9-481A-9AC0-1E1736C494F6}" type="presParOf" srcId="{B638FDD0-3E37-4E04-8ABE-91142403697D}" destId="{D13E87EC-21C9-4A7A-8AFC-9066584DB36B}" srcOrd="10" destOrd="0" presId="urn:microsoft.com/office/officeart/2008/layout/LinedList"/>
    <dgm:cxn modelId="{277A9E76-B9C8-4C36-9BEC-1256C24ED97C}" type="presParOf" srcId="{B638FDD0-3E37-4E04-8ABE-91142403697D}" destId="{945F6A6E-1FA1-4D84-8462-6DBED0A19755}" srcOrd="11" destOrd="0" presId="urn:microsoft.com/office/officeart/2008/layout/LinedList"/>
    <dgm:cxn modelId="{D13E6A05-09FA-4F5E-BD46-28ED7A9A34F6}" type="presParOf" srcId="{945F6A6E-1FA1-4D84-8462-6DBED0A19755}" destId="{5B58E2D0-7596-460D-9A23-D5954FF1B410}" srcOrd="0" destOrd="0" presId="urn:microsoft.com/office/officeart/2008/layout/LinedList"/>
    <dgm:cxn modelId="{80EA63B3-136A-4597-9F3A-51C058D152C0}" type="presParOf" srcId="{945F6A6E-1FA1-4D84-8462-6DBED0A19755}" destId="{A64DB1F4-4D5C-43A5-ACCC-C20B5AF8483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3CEFB1-40CD-432B-9F19-0A9195C8725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C5A1BC9-7959-4AE8-9949-63FE80CDEEBA}">
      <dgm:prSet/>
      <dgm:spPr/>
      <dgm:t>
        <a:bodyPr/>
        <a:lstStyle/>
        <a:p>
          <a:r>
            <a:rPr lang="en-US"/>
            <a:t>Uniform Relocation Act applies if units to be acquired/rehabilitated are occupied</a:t>
          </a:r>
        </a:p>
      </dgm:t>
    </dgm:pt>
    <dgm:pt modelId="{783CB3C0-0493-4564-9EA1-54419EC7D9AB}" type="parTrans" cxnId="{0B16CBFE-BA23-4742-92EA-4EDEA63EAD23}">
      <dgm:prSet/>
      <dgm:spPr/>
      <dgm:t>
        <a:bodyPr/>
        <a:lstStyle/>
        <a:p>
          <a:endParaRPr lang="en-US"/>
        </a:p>
      </dgm:t>
    </dgm:pt>
    <dgm:pt modelId="{5C556DAC-C1C4-40D3-9114-EAB9DD80E01E}" type="sibTrans" cxnId="{0B16CBFE-BA23-4742-92EA-4EDEA63EAD23}">
      <dgm:prSet/>
      <dgm:spPr/>
      <dgm:t>
        <a:bodyPr/>
        <a:lstStyle/>
        <a:p>
          <a:endParaRPr lang="en-US"/>
        </a:p>
      </dgm:t>
    </dgm:pt>
    <dgm:pt modelId="{D908E900-1065-43FD-857F-4D5F4D929823}">
      <dgm:prSet/>
      <dgm:spPr/>
      <dgm:t>
        <a:bodyPr/>
        <a:lstStyle/>
        <a:p>
          <a:r>
            <a:rPr lang="en-US"/>
            <a:t>Prevailing Wage applies for projects with 12 or more HOME-assisted units</a:t>
          </a:r>
        </a:p>
      </dgm:t>
    </dgm:pt>
    <dgm:pt modelId="{09FEE557-27CF-408A-A2E0-878BA0531896}" type="parTrans" cxnId="{A683490B-0A29-43F4-86A4-7D2CD4AB5FB5}">
      <dgm:prSet/>
      <dgm:spPr/>
      <dgm:t>
        <a:bodyPr/>
        <a:lstStyle/>
        <a:p>
          <a:endParaRPr lang="en-US"/>
        </a:p>
      </dgm:t>
    </dgm:pt>
    <dgm:pt modelId="{1D8AC5E3-4E5F-4AEB-A1BF-BEB4A4A3D136}" type="sibTrans" cxnId="{A683490B-0A29-43F4-86A4-7D2CD4AB5FB5}">
      <dgm:prSet/>
      <dgm:spPr/>
      <dgm:t>
        <a:bodyPr/>
        <a:lstStyle/>
        <a:p>
          <a:endParaRPr lang="en-US"/>
        </a:p>
      </dgm:t>
    </dgm:pt>
    <dgm:pt modelId="{B850F012-8317-48ED-A7C0-0836B4DC5A06}">
      <dgm:prSet/>
      <dgm:spPr/>
      <dgm:t>
        <a:bodyPr/>
        <a:lstStyle/>
        <a:p>
          <a:r>
            <a:rPr lang="en-US"/>
            <a:t>MBE/WBE/Section 3 contracting</a:t>
          </a:r>
        </a:p>
      </dgm:t>
    </dgm:pt>
    <dgm:pt modelId="{B00703B9-C27A-4E8F-A7B2-9085D2F32D88}" type="parTrans" cxnId="{50F15BE9-43ED-4196-80E8-EDBDA91151B9}">
      <dgm:prSet/>
      <dgm:spPr/>
      <dgm:t>
        <a:bodyPr/>
        <a:lstStyle/>
        <a:p>
          <a:endParaRPr lang="en-US"/>
        </a:p>
      </dgm:t>
    </dgm:pt>
    <dgm:pt modelId="{49BF618F-9330-467B-A48C-7F8761846F8A}" type="sibTrans" cxnId="{50F15BE9-43ED-4196-80E8-EDBDA91151B9}">
      <dgm:prSet/>
      <dgm:spPr/>
      <dgm:t>
        <a:bodyPr/>
        <a:lstStyle/>
        <a:p>
          <a:endParaRPr lang="en-US"/>
        </a:p>
      </dgm:t>
    </dgm:pt>
    <dgm:pt modelId="{C6221C9C-076F-43C6-9084-3B1303C44AD4}">
      <dgm:prSet/>
      <dgm:spPr/>
      <dgm:t>
        <a:bodyPr/>
        <a:lstStyle/>
        <a:p>
          <a:r>
            <a:rPr lang="en-US"/>
            <a:t>Lead-Safe Housing Rule and Radon standards apply</a:t>
          </a:r>
        </a:p>
      </dgm:t>
    </dgm:pt>
    <dgm:pt modelId="{84C428B7-1DBD-4D73-9A0F-FFA52B650C07}" type="parTrans" cxnId="{0152DDBD-E456-43CD-ADDE-03969E6C8CC9}">
      <dgm:prSet/>
      <dgm:spPr/>
      <dgm:t>
        <a:bodyPr/>
        <a:lstStyle/>
        <a:p>
          <a:endParaRPr lang="en-US"/>
        </a:p>
      </dgm:t>
    </dgm:pt>
    <dgm:pt modelId="{C467373C-4560-4C26-882D-BCDE515DFA1A}" type="sibTrans" cxnId="{0152DDBD-E456-43CD-ADDE-03969E6C8CC9}">
      <dgm:prSet/>
      <dgm:spPr/>
      <dgm:t>
        <a:bodyPr/>
        <a:lstStyle/>
        <a:p>
          <a:endParaRPr lang="en-US"/>
        </a:p>
      </dgm:t>
    </dgm:pt>
    <dgm:pt modelId="{0BAB3AF6-D7BF-45F2-B1B1-02162B0E9F52}">
      <dgm:prSet/>
      <dgm:spPr/>
      <dgm:t>
        <a:bodyPr/>
        <a:lstStyle/>
        <a:p>
          <a:r>
            <a:rPr lang="en-US"/>
            <a:t>Section 504-Accessibility </a:t>
          </a:r>
        </a:p>
      </dgm:t>
    </dgm:pt>
    <dgm:pt modelId="{670CB11D-DEB1-41A3-B86F-0A56F0FCF8B6}" type="parTrans" cxnId="{686F0F1C-67C6-429C-8CB8-6B9495B5E7D0}">
      <dgm:prSet/>
      <dgm:spPr/>
      <dgm:t>
        <a:bodyPr/>
        <a:lstStyle/>
        <a:p>
          <a:endParaRPr lang="en-US"/>
        </a:p>
      </dgm:t>
    </dgm:pt>
    <dgm:pt modelId="{8538DD71-3C4B-47A4-8F42-B7FB9DF29E2F}" type="sibTrans" cxnId="{686F0F1C-67C6-429C-8CB8-6B9495B5E7D0}">
      <dgm:prSet/>
      <dgm:spPr/>
      <dgm:t>
        <a:bodyPr/>
        <a:lstStyle/>
        <a:p>
          <a:endParaRPr lang="en-US"/>
        </a:p>
      </dgm:t>
    </dgm:pt>
    <dgm:pt modelId="{1DA269CA-7264-2A4B-834E-4A922585B83E}" type="pres">
      <dgm:prSet presAssocID="{483CEFB1-40CD-432B-9F19-0A9195C8725C}" presName="diagram" presStyleCnt="0">
        <dgm:presLayoutVars>
          <dgm:dir/>
          <dgm:resizeHandles val="exact"/>
        </dgm:presLayoutVars>
      </dgm:prSet>
      <dgm:spPr/>
    </dgm:pt>
    <dgm:pt modelId="{0619A0DF-D45D-0D45-A8EC-B68B5778A44F}" type="pres">
      <dgm:prSet presAssocID="{DC5A1BC9-7959-4AE8-9949-63FE80CDEEBA}" presName="node" presStyleLbl="node1" presStyleIdx="0" presStyleCnt="5">
        <dgm:presLayoutVars>
          <dgm:bulletEnabled val="1"/>
        </dgm:presLayoutVars>
      </dgm:prSet>
      <dgm:spPr/>
    </dgm:pt>
    <dgm:pt modelId="{D7FA40B7-7291-E744-BAF6-5E48E6AC02C7}" type="pres">
      <dgm:prSet presAssocID="{5C556DAC-C1C4-40D3-9114-EAB9DD80E01E}" presName="sibTrans" presStyleCnt="0"/>
      <dgm:spPr/>
    </dgm:pt>
    <dgm:pt modelId="{8DE4C46F-B95F-CB42-84D6-4B22332A0E34}" type="pres">
      <dgm:prSet presAssocID="{D908E900-1065-43FD-857F-4D5F4D929823}" presName="node" presStyleLbl="node1" presStyleIdx="1" presStyleCnt="5">
        <dgm:presLayoutVars>
          <dgm:bulletEnabled val="1"/>
        </dgm:presLayoutVars>
      </dgm:prSet>
      <dgm:spPr/>
    </dgm:pt>
    <dgm:pt modelId="{81CC805C-80E8-9F42-BCEA-493F9FABBEDC}" type="pres">
      <dgm:prSet presAssocID="{1D8AC5E3-4E5F-4AEB-A1BF-BEB4A4A3D136}" presName="sibTrans" presStyleCnt="0"/>
      <dgm:spPr/>
    </dgm:pt>
    <dgm:pt modelId="{8287A4C7-CCEC-C44E-B18A-A70F44EE395A}" type="pres">
      <dgm:prSet presAssocID="{B850F012-8317-48ED-A7C0-0836B4DC5A06}" presName="node" presStyleLbl="node1" presStyleIdx="2" presStyleCnt="5">
        <dgm:presLayoutVars>
          <dgm:bulletEnabled val="1"/>
        </dgm:presLayoutVars>
      </dgm:prSet>
      <dgm:spPr/>
    </dgm:pt>
    <dgm:pt modelId="{A811EE56-3AC4-774B-B2EA-B948B7C89344}" type="pres">
      <dgm:prSet presAssocID="{49BF618F-9330-467B-A48C-7F8761846F8A}" presName="sibTrans" presStyleCnt="0"/>
      <dgm:spPr/>
    </dgm:pt>
    <dgm:pt modelId="{315E5ECD-CB64-044A-9C87-10AEF6520173}" type="pres">
      <dgm:prSet presAssocID="{C6221C9C-076F-43C6-9084-3B1303C44AD4}" presName="node" presStyleLbl="node1" presStyleIdx="3" presStyleCnt="5">
        <dgm:presLayoutVars>
          <dgm:bulletEnabled val="1"/>
        </dgm:presLayoutVars>
      </dgm:prSet>
      <dgm:spPr/>
    </dgm:pt>
    <dgm:pt modelId="{361F7F2B-7306-E647-A20E-D9F3EB401378}" type="pres">
      <dgm:prSet presAssocID="{C467373C-4560-4C26-882D-BCDE515DFA1A}" presName="sibTrans" presStyleCnt="0"/>
      <dgm:spPr/>
    </dgm:pt>
    <dgm:pt modelId="{217797DF-7A76-EB42-AB53-97492511571D}" type="pres">
      <dgm:prSet presAssocID="{0BAB3AF6-D7BF-45F2-B1B1-02162B0E9F52}" presName="node" presStyleLbl="node1" presStyleIdx="4" presStyleCnt="5">
        <dgm:presLayoutVars>
          <dgm:bulletEnabled val="1"/>
        </dgm:presLayoutVars>
      </dgm:prSet>
      <dgm:spPr/>
    </dgm:pt>
  </dgm:ptLst>
  <dgm:cxnLst>
    <dgm:cxn modelId="{A683490B-0A29-43F4-86A4-7D2CD4AB5FB5}" srcId="{483CEFB1-40CD-432B-9F19-0A9195C8725C}" destId="{D908E900-1065-43FD-857F-4D5F4D929823}" srcOrd="1" destOrd="0" parTransId="{09FEE557-27CF-408A-A2E0-878BA0531896}" sibTransId="{1D8AC5E3-4E5F-4AEB-A1BF-BEB4A4A3D136}"/>
    <dgm:cxn modelId="{686F0F1C-67C6-429C-8CB8-6B9495B5E7D0}" srcId="{483CEFB1-40CD-432B-9F19-0A9195C8725C}" destId="{0BAB3AF6-D7BF-45F2-B1B1-02162B0E9F52}" srcOrd="4" destOrd="0" parTransId="{670CB11D-DEB1-41A3-B86F-0A56F0FCF8B6}" sibTransId="{8538DD71-3C4B-47A4-8F42-B7FB9DF29E2F}"/>
    <dgm:cxn modelId="{14925D3B-FA97-3844-87EC-6810DEF66886}" type="presOf" srcId="{483CEFB1-40CD-432B-9F19-0A9195C8725C}" destId="{1DA269CA-7264-2A4B-834E-4A922585B83E}" srcOrd="0" destOrd="0" presId="urn:microsoft.com/office/officeart/2005/8/layout/default"/>
    <dgm:cxn modelId="{D2798D71-ECAB-A245-8A08-7C5C4436D1DB}" type="presOf" srcId="{B850F012-8317-48ED-A7C0-0836B4DC5A06}" destId="{8287A4C7-CCEC-C44E-B18A-A70F44EE395A}" srcOrd="0" destOrd="0" presId="urn:microsoft.com/office/officeart/2005/8/layout/default"/>
    <dgm:cxn modelId="{D2E1F085-7EE0-E84D-B735-5902168FB9B0}" type="presOf" srcId="{C6221C9C-076F-43C6-9084-3B1303C44AD4}" destId="{315E5ECD-CB64-044A-9C87-10AEF6520173}" srcOrd="0" destOrd="0" presId="urn:microsoft.com/office/officeart/2005/8/layout/default"/>
    <dgm:cxn modelId="{C2A50EAB-7399-1247-9CBB-6DA797C6F0C3}" type="presOf" srcId="{DC5A1BC9-7959-4AE8-9949-63FE80CDEEBA}" destId="{0619A0DF-D45D-0D45-A8EC-B68B5778A44F}" srcOrd="0" destOrd="0" presId="urn:microsoft.com/office/officeart/2005/8/layout/default"/>
    <dgm:cxn modelId="{B3C23CAF-35D4-5D4B-87E9-CF17DE6EC8E5}" type="presOf" srcId="{0BAB3AF6-D7BF-45F2-B1B1-02162B0E9F52}" destId="{217797DF-7A76-EB42-AB53-97492511571D}" srcOrd="0" destOrd="0" presId="urn:microsoft.com/office/officeart/2005/8/layout/default"/>
    <dgm:cxn modelId="{0152DDBD-E456-43CD-ADDE-03969E6C8CC9}" srcId="{483CEFB1-40CD-432B-9F19-0A9195C8725C}" destId="{C6221C9C-076F-43C6-9084-3B1303C44AD4}" srcOrd="3" destOrd="0" parTransId="{84C428B7-1DBD-4D73-9A0F-FFA52B650C07}" sibTransId="{C467373C-4560-4C26-882D-BCDE515DFA1A}"/>
    <dgm:cxn modelId="{50F15BE9-43ED-4196-80E8-EDBDA91151B9}" srcId="{483CEFB1-40CD-432B-9F19-0A9195C8725C}" destId="{B850F012-8317-48ED-A7C0-0836B4DC5A06}" srcOrd="2" destOrd="0" parTransId="{B00703B9-C27A-4E8F-A7B2-9085D2F32D88}" sibTransId="{49BF618F-9330-467B-A48C-7F8761846F8A}"/>
    <dgm:cxn modelId="{B34D74EA-46C2-F64A-AD70-9B8C16DBA36A}" type="presOf" srcId="{D908E900-1065-43FD-857F-4D5F4D929823}" destId="{8DE4C46F-B95F-CB42-84D6-4B22332A0E34}" srcOrd="0" destOrd="0" presId="urn:microsoft.com/office/officeart/2005/8/layout/default"/>
    <dgm:cxn modelId="{0B16CBFE-BA23-4742-92EA-4EDEA63EAD23}" srcId="{483CEFB1-40CD-432B-9F19-0A9195C8725C}" destId="{DC5A1BC9-7959-4AE8-9949-63FE80CDEEBA}" srcOrd="0" destOrd="0" parTransId="{783CB3C0-0493-4564-9EA1-54419EC7D9AB}" sibTransId="{5C556DAC-C1C4-40D3-9114-EAB9DD80E01E}"/>
    <dgm:cxn modelId="{1B34EB3A-53C8-DD49-97CD-A624FC296765}" type="presParOf" srcId="{1DA269CA-7264-2A4B-834E-4A922585B83E}" destId="{0619A0DF-D45D-0D45-A8EC-B68B5778A44F}" srcOrd="0" destOrd="0" presId="urn:microsoft.com/office/officeart/2005/8/layout/default"/>
    <dgm:cxn modelId="{7A9B9429-1A0A-2544-AE72-9F2BEE36E3A5}" type="presParOf" srcId="{1DA269CA-7264-2A4B-834E-4A922585B83E}" destId="{D7FA40B7-7291-E744-BAF6-5E48E6AC02C7}" srcOrd="1" destOrd="0" presId="urn:microsoft.com/office/officeart/2005/8/layout/default"/>
    <dgm:cxn modelId="{61B2D1ED-BAAF-6744-AC21-C314BB92D687}" type="presParOf" srcId="{1DA269CA-7264-2A4B-834E-4A922585B83E}" destId="{8DE4C46F-B95F-CB42-84D6-4B22332A0E34}" srcOrd="2" destOrd="0" presId="urn:microsoft.com/office/officeart/2005/8/layout/default"/>
    <dgm:cxn modelId="{B012DA73-396E-3742-AB95-73C82494B144}" type="presParOf" srcId="{1DA269CA-7264-2A4B-834E-4A922585B83E}" destId="{81CC805C-80E8-9F42-BCEA-493F9FABBEDC}" srcOrd="3" destOrd="0" presId="urn:microsoft.com/office/officeart/2005/8/layout/default"/>
    <dgm:cxn modelId="{7B768300-19C1-834B-B191-8C2D2A7B88D3}" type="presParOf" srcId="{1DA269CA-7264-2A4B-834E-4A922585B83E}" destId="{8287A4C7-CCEC-C44E-B18A-A70F44EE395A}" srcOrd="4" destOrd="0" presId="urn:microsoft.com/office/officeart/2005/8/layout/default"/>
    <dgm:cxn modelId="{69591691-B6EC-4B48-A43B-7AC7EBEC0691}" type="presParOf" srcId="{1DA269CA-7264-2A4B-834E-4A922585B83E}" destId="{A811EE56-3AC4-774B-B2EA-B948B7C89344}" srcOrd="5" destOrd="0" presId="urn:microsoft.com/office/officeart/2005/8/layout/default"/>
    <dgm:cxn modelId="{81A23FF9-8DB2-0047-86C1-BD2071C239A6}" type="presParOf" srcId="{1DA269CA-7264-2A4B-834E-4A922585B83E}" destId="{315E5ECD-CB64-044A-9C87-10AEF6520173}" srcOrd="6" destOrd="0" presId="urn:microsoft.com/office/officeart/2005/8/layout/default"/>
    <dgm:cxn modelId="{71F126CE-ECCE-9E4C-8094-B8F6F029DF5A}" type="presParOf" srcId="{1DA269CA-7264-2A4B-834E-4A922585B83E}" destId="{361F7F2B-7306-E647-A20E-D9F3EB401378}" srcOrd="7" destOrd="0" presId="urn:microsoft.com/office/officeart/2005/8/layout/default"/>
    <dgm:cxn modelId="{9278CBF4-E9F3-D44A-873B-A49B5082BFE8}" type="presParOf" srcId="{1DA269CA-7264-2A4B-834E-4A922585B83E}" destId="{217797DF-7A76-EB42-AB53-97492511571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244C6D-5DDD-4C93-B889-29E2F934F0D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8AE6AE2-FA7F-4996-9D85-A0472C08409F}">
      <dgm:prSet/>
      <dgm:spPr/>
      <dgm:t>
        <a:bodyPr/>
        <a:lstStyle/>
        <a:p>
          <a:r>
            <a:rPr lang="en-US" b="0"/>
            <a:t>Homeless, as defined in section 103(a) of the McKinney-Vento Homeless Assistance Act</a:t>
          </a:r>
        </a:p>
      </dgm:t>
    </dgm:pt>
    <dgm:pt modelId="{BA200FF8-D5A3-4166-A10A-53EA3706C446}" type="parTrans" cxnId="{B32F68DF-8D38-4EA1-AD00-C521AFF6577A}">
      <dgm:prSet/>
      <dgm:spPr/>
      <dgm:t>
        <a:bodyPr/>
        <a:lstStyle/>
        <a:p>
          <a:endParaRPr lang="en-US"/>
        </a:p>
      </dgm:t>
    </dgm:pt>
    <dgm:pt modelId="{E428C8DC-F02C-4BE7-8BAC-605D74C09992}" type="sibTrans" cxnId="{B32F68DF-8D38-4EA1-AD00-C521AFF6577A}">
      <dgm:prSet/>
      <dgm:spPr/>
      <dgm:t>
        <a:bodyPr/>
        <a:lstStyle/>
        <a:p>
          <a:endParaRPr lang="en-US"/>
        </a:p>
      </dgm:t>
    </dgm:pt>
    <dgm:pt modelId="{2E18241D-69F9-4178-80AA-D72A2E351490}">
      <dgm:prSet/>
      <dgm:spPr/>
      <dgm:t>
        <a:bodyPr/>
        <a:lstStyle/>
        <a:p>
          <a:r>
            <a:rPr lang="en-US"/>
            <a:t>At-risk of homelessness, as defined in section 401(1) of the McKinney-Vento Homeless Assistance Act</a:t>
          </a:r>
        </a:p>
      </dgm:t>
    </dgm:pt>
    <dgm:pt modelId="{D9EAC8A0-95EA-4E10-ABDB-069757D581A7}" type="parTrans" cxnId="{1184F42C-0593-4E2E-9EB4-8448325681EC}">
      <dgm:prSet/>
      <dgm:spPr/>
      <dgm:t>
        <a:bodyPr/>
        <a:lstStyle/>
        <a:p>
          <a:endParaRPr lang="en-US"/>
        </a:p>
      </dgm:t>
    </dgm:pt>
    <dgm:pt modelId="{859854BE-2D8A-4DC5-B898-310FBDB8359D}" type="sibTrans" cxnId="{1184F42C-0593-4E2E-9EB4-8448325681EC}">
      <dgm:prSet/>
      <dgm:spPr/>
      <dgm:t>
        <a:bodyPr/>
        <a:lstStyle/>
        <a:p>
          <a:endParaRPr lang="en-US"/>
        </a:p>
      </dgm:t>
    </dgm:pt>
    <dgm:pt modelId="{E45324F5-208F-43F3-9F52-A10AD391874A}">
      <dgm:prSet/>
      <dgm:spPr/>
      <dgm:t>
        <a:bodyPr/>
        <a:lstStyle/>
        <a:p>
          <a:r>
            <a:rPr lang="en-US"/>
            <a:t>Fleeing, or attempting to flee, domestic violence, dating violence, sexual assault, stalking, or human trafficking, as defined by the Secretary</a:t>
          </a:r>
        </a:p>
      </dgm:t>
    </dgm:pt>
    <dgm:pt modelId="{45F15B68-29EC-419B-B8BE-95F2142996A1}" type="parTrans" cxnId="{8BD7789F-CD44-4671-A491-7D73D042FE8F}">
      <dgm:prSet/>
      <dgm:spPr/>
      <dgm:t>
        <a:bodyPr/>
        <a:lstStyle/>
        <a:p>
          <a:endParaRPr lang="en-US"/>
        </a:p>
      </dgm:t>
    </dgm:pt>
    <dgm:pt modelId="{562CAD91-E34B-433D-9F4A-23882128651A}" type="sibTrans" cxnId="{8BD7789F-CD44-4671-A491-7D73D042FE8F}">
      <dgm:prSet/>
      <dgm:spPr/>
      <dgm:t>
        <a:bodyPr/>
        <a:lstStyle/>
        <a:p>
          <a:endParaRPr lang="en-US"/>
        </a:p>
      </dgm:t>
    </dgm:pt>
    <dgm:pt modelId="{73892055-873C-4D05-9B2A-29EA52578164}">
      <dgm:prSet/>
      <dgm:spPr/>
      <dgm:t>
        <a:bodyPr/>
        <a:lstStyle/>
        <a:p>
          <a:r>
            <a:rPr lang="en-US"/>
            <a:t>In other populations where providing supportive services or assistance under section 212(a) of the Act (</a:t>
          </a:r>
          <a:r>
            <a:rPr lang="en-US" b="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42 U.S.C. 12742(a)</a:t>
          </a:r>
          <a:r>
            <a:rPr lang="en-US" b="0">
              <a:solidFill>
                <a:schemeClr val="bg1"/>
              </a:solidFill>
            </a:rPr>
            <a:t>) </a:t>
          </a:r>
          <a:r>
            <a:rPr lang="en-US"/>
            <a:t>would prevent the family’s homelessness or would serve those with the greatest risk of housing instability</a:t>
          </a:r>
        </a:p>
      </dgm:t>
    </dgm:pt>
    <dgm:pt modelId="{7B9466FC-8190-4454-89FE-9D72F5CA4659}" type="parTrans" cxnId="{96027FF4-3221-48E9-8B83-AF49558F8765}">
      <dgm:prSet/>
      <dgm:spPr/>
      <dgm:t>
        <a:bodyPr/>
        <a:lstStyle/>
        <a:p>
          <a:endParaRPr lang="en-US"/>
        </a:p>
      </dgm:t>
    </dgm:pt>
    <dgm:pt modelId="{898A901B-A83D-443F-896B-ED25D3E99863}" type="sibTrans" cxnId="{96027FF4-3221-48E9-8B83-AF49558F8765}">
      <dgm:prSet/>
      <dgm:spPr/>
      <dgm:t>
        <a:bodyPr/>
        <a:lstStyle/>
        <a:p>
          <a:endParaRPr lang="en-US"/>
        </a:p>
      </dgm:t>
    </dgm:pt>
    <dgm:pt modelId="{EFE6F3D1-7B3E-0048-9FBF-C72B1988C141}" type="pres">
      <dgm:prSet presAssocID="{CF244C6D-5DDD-4C93-B889-29E2F934F0DC}" presName="diagram" presStyleCnt="0">
        <dgm:presLayoutVars>
          <dgm:dir/>
          <dgm:resizeHandles val="exact"/>
        </dgm:presLayoutVars>
      </dgm:prSet>
      <dgm:spPr/>
    </dgm:pt>
    <dgm:pt modelId="{EBF72DFC-9829-1547-86A4-FF99CECC93D7}" type="pres">
      <dgm:prSet presAssocID="{88AE6AE2-FA7F-4996-9D85-A0472C08409F}" presName="node" presStyleLbl="node1" presStyleIdx="0" presStyleCnt="4">
        <dgm:presLayoutVars>
          <dgm:bulletEnabled val="1"/>
        </dgm:presLayoutVars>
      </dgm:prSet>
      <dgm:spPr/>
    </dgm:pt>
    <dgm:pt modelId="{4780B2F2-3F29-DD41-A9EE-F4CF733B0D2E}" type="pres">
      <dgm:prSet presAssocID="{E428C8DC-F02C-4BE7-8BAC-605D74C09992}" presName="sibTrans" presStyleCnt="0"/>
      <dgm:spPr/>
    </dgm:pt>
    <dgm:pt modelId="{4D5CE9CD-2382-3A4E-8221-744CDCDEDF6A}" type="pres">
      <dgm:prSet presAssocID="{2E18241D-69F9-4178-80AA-D72A2E351490}" presName="node" presStyleLbl="node1" presStyleIdx="1" presStyleCnt="4">
        <dgm:presLayoutVars>
          <dgm:bulletEnabled val="1"/>
        </dgm:presLayoutVars>
      </dgm:prSet>
      <dgm:spPr/>
    </dgm:pt>
    <dgm:pt modelId="{3E6F280A-D57B-C34A-9673-2780188B03B4}" type="pres">
      <dgm:prSet presAssocID="{859854BE-2D8A-4DC5-B898-310FBDB8359D}" presName="sibTrans" presStyleCnt="0"/>
      <dgm:spPr/>
    </dgm:pt>
    <dgm:pt modelId="{AB8F834B-288F-5D47-A548-D08A7029C143}" type="pres">
      <dgm:prSet presAssocID="{E45324F5-208F-43F3-9F52-A10AD391874A}" presName="node" presStyleLbl="node1" presStyleIdx="2" presStyleCnt="4">
        <dgm:presLayoutVars>
          <dgm:bulletEnabled val="1"/>
        </dgm:presLayoutVars>
      </dgm:prSet>
      <dgm:spPr/>
    </dgm:pt>
    <dgm:pt modelId="{DCE71C5F-4977-DA43-9204-BD1C6D725039}" type="pres">
      <dgm:prSet presAssocID="{562CAD91-E34B-433D-9F4A-23882128651A}" presName="sibTrans" presStyleCnt="0"/>
      <dgm:spPr/>
    </dgm:pt>
    <dgm:pt modelId="{BB7DA18C-4C43-F640-9BC3-F12DD379B122}" type="pres">
      <dgm:prSet presAssocID="{73892055-873C-4D05-9B2A-29EA52578164}" presName="node" presStyleLbl="node1" presStyleIdx="3" presStyleCnt="4">
        <dgm:presLayoutVars>
          <dgm:bulletEnabled val="1"/>
        </dgm:presLayoutVars>
      </dgm:prSet>
      <dgm:spPr/>
    </dgm:pt>
  </dgm:ptLst>
  <dgm:cxnLst>
    <dgm:cxn modelId="{D5020E0D-3621-9C47-833D-5F6ABA45DD8D}" type="presOf" srcId="{CF244C6D-5DDD-4C93-B889-29E2F934F0DC}" destId="{EFE6F3D1-7B3E-0048-9FBF-C72B1988C141}" srcOrd="0" destOrd="0" presId="urn:microsoft.com/office/officeart/2005/8/layout/default"/>
    <dgm:cxn modelId="{1184F42C-0593-4E2E-9EB4-8448325681EC}" srcId="{CF244C6D-5DDD-4C93-B889-29E2F934F0DC}" destId="{2E18241D-69F9-4178-80AA-D72A2E351490}" srcOrd="1" destOrd="0" parTransId="{D9EAC8A0-95EA-4E10-ABDB-069757D581A7}" sibTransId="{859854BE-2D8A-4DC5-B898-310FBDB8359D}"/>
    <dgm:cxn modelId="{81C0907A-B7F4-CD4C-B8FC-A3FD5125E9E7}" type="presOf" srcId="{73892055-873C-4D05-9B2A-29EA52578164}" destId="{BB7DA18C-4C43-F640-9BC3-F12DD379B122}" srcOrd="0" destOrd="0" presId="urn:microsoft.com/office/officeart/2005/8/layout/default"/>
    <dgm:cxn modelId="{7E826281-34E8-6744-A5D4-3B1D4EE922E3}" type="presOf" srcId="{88AE6AE2-FA7F-4996-9D85-A0472C08409F}" destId="{EBF72DFC-9829-1547-86A4-FF99CECC93D7}" srcOrd="0" destOrd="0" presId="urn:microsoft.com/office/officeart/2005/8/layout/default"/>
    <dgm:cxn modelId="{17B5E88A-D95E-CD48-80EF-2997CC4B7B32}" type="presOf" srcId="{E45324F5-208F-43F3-9F52-A10AD391874A}" destId="{AB8F834B-288F-5D47-A548-D08A7029C143}" srcOrd="0" destOrd="0" presId="urn:microsoft.com/office/officeart/2005/8/layout/default"/>
    <dgm:cxn modelId="{1C64798E-94D0-054F-B0E2-1C0B05C80BC2}" type="presOf" srcId="{2E18241D-69F9-4178-80AA-D72A2E351490}" destId="{4D5CE9CD-2382-3A4E-8221-744CDCDEDF6A}" srcOrd="0" destOrd="0" presId="urn:microsoft.com/office/officeart/2005/8/layout/default"/>
    <dgm:cxn modelId="{8BD7789F-CD44-4671-A491-7D73D042FE8F}" srcId="{CF244C6D-5DDD-4C93-B889-29E2F934F0DC}" destId="{E45324F5-208F-43F3-9F52-A10AD391874A}" srcOrd="2" destOrd="0" parTransId="{45F15B68-29EC-419B-B8BE-95F2142996A1}" sibTransId="{562CAD91-E34B-433D-9F4A-23882128651A}"/>
    <dgm:cxn modelId="{B32F68DF-8D38-4EA1-AD00-C521AFF6577A}" srcId="{CF244C6D-5DDD-4C93-B889-29E2F934F0DC}" destId="{88AE6AE2-FA7F-4996-9D85-A0472C08409F}" srcOrd="0" destOrd="0" parTransId="{BA200FF8-D5A3-4166-A10A-53EA3706C446}" sibTransId="{E428C8DC-F02C-4BE7-8BAC-605D74C09992}"/>
    <dgm:cxn modelId="{96027FF4-3221-48E9-8B83-AF49558F8765}" srcId="{CF244C6D-5DDD-4C93-B889-29E2F934F0DC}" destId="{73892055-873C-4D05-9B2A-29EA52578164}" srcOrd="3" destOrd="0" parTransId="{7B9466FC-8190-4454-89FE-9D72F5CA4659}" sibTransId="{898A901B-A83D-443F-896B-ED25D3E99863}"/>
    <dgm:cxn modelId="{E50E103E-3500-1249-B97F-580D697967A2}" type="presParOf" srcId="{EFE6F3D1-7B3E-0048-9FBF-C72B1988C141}" destId="{EBF72DFC-9829-1547-86A4-FF99CECC93D7}" srcOrd="0" destOrd="0" presId="urn:microsoft.com/office/officeart/2005/8/layout/default"/>
    <dgm:cxn modelId="{E0FF56C1-D856-0E4A-B4BD-389102CBE018}" type="presParOf" srcId="{EFE6F3D1-7B3E-0048-9FBF-C72B1988C141}" destId="{4780B2F2-3F29-DD41-A9EE-F4CF733B0D2E}" srcOrd="1" destOrd="0" presId="urn:microsoft.com/office/officeart/2005/8/layout/default"/>
    <dgm:cxn modelId="{7450E4D4-121E-FB4C-9DA8-041FFBA5A770}" type="presParOf" srcId="{EFE6F3D1-7B3E-0048-9FBF-C72B1988C141}" destId="{4D5CE9CD-2382-3A4E-8221-744CDCDEDF6A}" srcOrd="2" destOrd="0" presId="urn:microsoft.com/office/officeart/2005/8/layout/default"/>
    <dgm:cxn modelId="{5F47C940-8A72-EC43-B76A-2E817BDBFD73}" type="presParOf" srcId="{EFE6F3D1-7B3E-0048-9FBF-C72B1988C141}" destId="{3E6F280A-D57B-C34A-9673-2780188B03B4}" srcOrd="3" destOrd="0" presId="urn:microsoft.com/office/officeart/2005/8/layout/default"/>
    <dgm:cxn modelId="{4119D7DA-70F8-0345-9AF3-7850D99EC074}" type="presParOf" srcId="{EFE6F3D1-7B3E-0048-9FBF-C72B1988C141}" destId="{AB8F834B-288F-5D47-A548-D08A7029C143}" srcOrd="4" destOrd="0" presId="urn:microsoft.com/office/officeart/2005/8/layout/default"/>
    <dgm:cxn modelId="{A0E47030-A961-104C-822D-FC765244BFEA}" type="presParOf" srcId="{EFE6F3D1-7B3E-0048-9FBF-C72B1988C141}" destId="{DCE71C5F-4977-DA43-9204-BD1C6D725039}" srcOrd="5" destOrd="0" presId="urn:microsoft.com/office/officeart/2005/8/layout/default"/>
    <dgm:cxn modelId="{0F5B0C1F-5C05-DB45-A8D1-C869FCA1ABA9}" type="presParOf" srcId="{EFE6F3D1-7B3E-0048-9FBF-C72B1988C141}" destId="{BB7DA18C-4C43-F640-9BC3-F12DD379B122}"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0DD2FB-16F8-4173-9BBC-07C64E98D44F}"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2F65D86C-4C6B-4F6D-BA4F-A229C3D4D789}">
      <dgm:prSet custT="1"/>
      <dgm:spPr>
        <a:noFill/>
        <a:ln>
          <a:solidFill>
            <a:schemeClr val="bg1"/>
          </a:solidFill>
        </a:ln>
      </dgm:spPr>
      <dgm:t>
        <a:bodyPr/>
        <a:lstStyle/>
        <a:p>
          <a:pPr algn="l"/>
          <a:r>
            <a:rPr lang="en-US" sz="1800">
              <a:solidFill>
                <a:schemeClr val="tx1"/>
              </a:solidFill>
            </a:rPr>
            <a:t>an individual or family who lacks a fixed, regular, and adequate nighttime residence</a:t>
          </a:r>
        </a:p>
      </dgm:t>
    </dgm:pt>
    <dgm:pt modelId="{39A0DBCD-C722-4570-B026-AD0DA0CE1F44}" type="parTrans" cxnId="{715A0C31-3318-4EAC-870A-C59914B81F1C}">
      <dgm:prSet/>
      <dgm:spPr/>
      <dgm:t>
        <a:bodyPr/>
        <a:lstStyle/>
        <a:p>
          <a:endParaRPr lang="en-US" sz="1400">
            <a:solidFill>
              <a:schemeClr val="tx1"/>
            </a:solidFill>
          </a:endParaRPr>
        </a:p>
      </dgm:t>
    </dgm:pt>
    <dgm:pt modelId="{59E9B1A8-5448-474A-B169-69F47A3745F6}" type="sibTrans" cxnId="{715A0C31-3318-4EAC-870A-C59914B81F1C}">
      <dgm:prSet/>
      <dgm:spPr/>
      <dgm:t>
        <a:bodyPr/>
        <a:lstStyle/>
        <a:p>
          <a:endParaRPr lang="en-US" sz="1400">
            <a:solidFill>
              <a:schemeClr val="tx1"/>
            </a:solidFill>
          </a:endParaRPr>
        </a:p>
      </dgm:t>
    </dgm:pt>
    <dgm:pt modelId="{73DFFF5B-2F70-42F8-B004-E5C60D6D9843}">
      <dgm:prSet custT="1"/>
      <dgm:spPr>
        <a:noFill/>
        <a:ln>
          <a:solidFill>
            <a:schemeClr val="bg1"/>
          </a:solidFill>
        </a:ln>
      </dgm:spPr>
      <dgm:t>
        <a:bodyPr/>
        <a:lstStyle/>
        <a:p>
          <a:pPr algn="l"/>
          <a:r>
            <a:rPr lang="en-US" sz="1800">
              <a:solidFill>
                <a:schemeClr val="tx1"/>
              </a:solidFill>
            </a:rPr>
            <a:t>an individual or family with a primary nighttime residence that is a public or private place not meant for human habitation, including a car, park, abandoned building, bus or train station, airport, or camping ground</a:t>
          </a:r>
        </a:p>
      </dgm:t>
    </dgm:pt>
    <dgm:pt modelId="{57AD05AD-8D5D-4FC7-AFCD-4F83F5F57076}" type="parTrans" cxnId="{B1168687-F177-4D8A-A4F3-AD8A35EE6021}">
      <dgm:prSet/>
      <dgm:spPr/>
      <dgm:t>
        <a:bodyPr/>
        <a:lstStyle/>
        <a:p>
          <a:endParaRPr lang="en-US" sz="1400">
            <a:solidFill>
              <a:schemeClr val="tx1"/>
            </a:solidFill>
          </a:endParaRPr>
        </a:p>
      </dgm:t>
    </dgm:pt>
    <dgm:pt modelId="{3ED8DF43-55B1-4943-9E4D-01AE3E1E6650}" type="sibTrans" cxnId="{B1168687-F177-4D8A-A4F3-AD8A35EE6021}">
      <dgm:prSet/>
      <dgm:spPr/>
      <dgm:t>
        <a:bodyPr/>
        <a:lstStyle/>
        <a:p>
          <a:endParaRPr lang="en-US" sz="1400">
            <a:solidFill>
              <a:schemeClr val="tx1"/>
            </a:solidFill>
          </a:endParaRPr>
        </a:p>
      </dgm:t>
    </dgm:pt>
    <dgm:pt modelId="{4663E904-E64D-411F-9BF1-C3988CAE552F}">
      <dgm:prSet custT="1"/>
      <dgm:spPr>
        <a:noFill/>
        <a:ln>
          <a:noFill/>
        </a:ln>
      </dgm:spPr>
      <dgm:t>
        <a:bodyPr/>
        <a:lstStyle/>
        <a:p>
          <a:pPr algn="l"/>
          <a:r>
            <a:rPr lang="en-US" sz="1800">
              <a:solidFill>
                <a:schemeClr val="tx1"/>
              </a:solidFill>
            </a:rPr>
            <a:t>an individual or family living in shelter designated to provide temporary living arrangements</a:t>
          </a:r>
        </a:p>
      </dgm:t>
    </dgm:pt>
    <dgm:pt modelId="{F2E6EF88-4E2F-41DF-8FEB-2CD90EA7E21F}" type="parTrans" cxnId="{291E4E0B-39D2-45B9-9627-D1CBA7950672}">
      <dgm:prSet/>
      <dgm:spPr/>
      <dgm:t>
        <a:bodyPr/>
        <a:lstStyle/>
        <a:p>
          <a:endParaRPr lang="en-US" sz="1400">
            <a:solidFill>
              <a:schemeClr val="tx1"/>
            </a:solidFill>
          </a:endParaRPr>
        </a:p>
      </dgm:t>
    </dgm:pt>
    <dgm:pt modelId="{1FB6DF6A-25C3-44C4-9081-80D32B12B7F8}" type="sibTrans" cxnId="{291E4E0B-39D2-45B9-9627-D1CBA7950672}">
      <dgm:prSet/>
      <dgm:spPr/>
      <dgm:t>
        <a:bodyPr/>
        <a:lstStyle/>
        <a:p>
          <a:endParaRPr lang="en-US" sz="1400">
            <a:solidFill>
              <a:schemeClr val="tx1"/>
            </a:solidFill>
          </a:endParaRPr>
        </a:p>
      </dgm:t>
    </dgm:pt>
    <dgm:pt modelId="{D072014E-9D36-45BE-B1EA-75DF0EAC96F5}">
      <dgm:prSet custT="1"/>
      <dgm:spPr>
        <a:noFill/>
        <a:ln>
          <a:noFill/>
        </a:ln>
      </dgm:spPr>
      <dgm:t>
        <a:bodyPr/>
        <a:lstStyle/>
        <a:p>
          <a:pPr algn="l"/>
          <a:r>
            <a:rPr lang="en-US" sz="1800">
              <a:solidFill>
                <a:schemeClr val="tx1"/>
              </a:solidFill>
            </a:rPr>
            <a:t>an individual who resided in a shelter or place not meant for human habitation and who is exiting an institution where he or she temporarily resided</a:t>
          </a:r>
        </a:p>
      </dgm:t>
    </dgm:pt>
    <dgm:pt modelId="{77F428EF-3EB4-4F81-84B4-536CA4863157}" type="parTrans" cxnId="{CF6C89F1-A0E8-4A6D-AD57-8C7599A4274D}">
      <dgm:prSet/>
      <dgm:spPr/>
      <dgm:t>
        <a:bodyPr/>
        <a:lstStyle/>
        <a:p>
          <a:endParaRPr lang="en-US" sz="1400">
            <a:solidFill>
              <a:schemeClr val="tx1"/>
            </a:solidFill>
          </a:endParaRPr>
        </a:p>
      </dgm:t>
    </dgm:pt>
    <dgm:pt modelId="{7580256E-DAA6-4D21-8C95-9DDC879BD888}" type="sibTrans" cxnId="{CF6C89F1-A0E8-4A6D-AD57-8C7599A4274D}">
      <dgm:prSet/>
      <dgm:spPr/>
      <dgm:t>
        <a:bodyPr/>
        <a:lstStyle/>
        <a:p>
          <a:endParaRPr lang="en-US" sz="1400">
            <a:solidFill>
              <a:schemeClr val="tx1"/>
            </a:solidFill>
          </a:endParaRPr>
        </a:p>
      </dgm:t>
    </dgm:pt>
    <dgm:pt modelId="{1B8FE112-435A-466B-9BA5-347FE47AA6A8}">
      <dgm:prSet custT="1"/>
      <dgm:spPr>
        <a:noFill/>
        <a:ln>
          <a:noFill/>
        </a:ln>
      </dgm:spPr>
      <dgm:t>
        <a:bodyPr/>
        <a:lstStyle/>
        <a:p>
          <a:pPr algn="l"/>
          <a:r>
            <a:rPr lang="en-US" sz="1800">
              <a:solidFill>
                <a:schemeClr val="tx1"/>
              </a:solidFill>
            </a:rPr>
            <a:t>an individual or family who will imminently lose their housing, including housing they own, rent, or live in without paying rent, are sharing with others, and rooms in hotels or motels</a:t>
          </a:r>
        </a:p>
      </dgm:t>
    </dgm:pt>
    <dgm:pt modelId="{2075E1D3-9B46-4631-A1B8-12634C6DBF3E}" type="parTrans" cxnId="{85A18673-C442-4D97-B14E-99E0587600FC}">
      <dgm:prSet/>
      <dgm:spPr/>
      <dgm:t>
        <a:bodyPr/>
        <a:lstStyle/>
        <a:p>
          <a:endParaRPr lang="en-US" sz="1400">
            <a:solidFill>
              <a:schemeClr val="tx1"/>
            </a:solidFill>
          </a:endParaRPr>
        </a:p>
      </dgm:t>
    </dgm:pt>
    <dgm:pt modelId="{7661C872-DD8B-42E1-83C6-7B17618E6C21}" type="sibTrans" cxnId="{85A18673-C442-4D97-B14E-99E0587600FC}">
      <dgm:prSet/>
      <dgm:spPr/>
      <dgm:t>
        <a:bodyPr/>
        <a:lstStyle/>
        <a:p>
          <a:endParaRPr lang="en-US" sz="1400">
            <a:solidFill>
              <a:schemeClr val="tx1"/>
            </a:solidFill>
          </a:endParaRPr>
        </a:p>
      </dgm:t>
    </dgm:pt>
    <dgm:pt modelId="{EFB8EB92-B4EB-4340-873F-0368DCDAF105}" type="pres">
      <dgm:prSet presAssocID="{490DD2FB-16F8-4173-9BBC-07C64E98D44F}" presName="linearFlow" presStyleCnt="0">
        <dgm:presLayoutVars>
          <dgm:dir/>
          <dgm:resizeHandles val="exact"/>
        </dgm:presLayoutVars>
      </dgm:prSet>
      <dgm:spPr/>
    </dgm:pt>
    <dgm:pt modelId="{4CCA362D-5597-034D-B0F0-EA427B74C492}" type="pres">
      <dgm:prSet presAssocID="{2F65D86C-4C6B-4F6D-BA4F-A229C3D4D789}" presName="composite" presStyleCnt="0"/>
      <dgm:spPr/>
    </dgm:pt>
    <dgm:pt modelId="{C0B9D9A1-AE69-1849-9C93-BC971774F63F}" type="pres">
      <dgm:prSet presAssocID="{2F65D86C-4C6B-4F6D-BA4F-A229C3D4D789}" presName="imgShp"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enovation (House With Sparkles) with solid fill"/>
        </a:ext>
      </dgm:extLst>
    </dgm:pt>
    <dgm:pt modelId="{AC7FAC2B-D799-5A42-9E1E-50689CCD39D7}" type="pres">
      <dgm:prSet presAssocID="{2F65D86C-4C6B-4F6D-BA4F-A229C3D4D789}" presName="txShp" presStyleLbl="node1" presStyleIdx="0" presStyleCnt="5">
        <dgm:presLayoutVars>
          <dgm:bulletEnabled val="1"/>
        </dgm:presLayoutVars>
      </dgm:prSet>
      <dgm:spPr/>
    </dgm:pt>
    <dgm:pt modelId="{5E784128-8268-4645-A43E-809037F2163A}" type="pres">
      <dgm:prSet presAssocID="{59E9B1A8-5448-474A-B169-69F47A3745F6}" presName="spacing" presStyleCnt="0"/>
      <dgm:spPr/>
    </dgm:pt>
    <dgm:pt modelId="{1B0AB083-D3EF-CC43-A951-E993C50CBB99}" type="pres">
      <dgm:prSet presAssocID="{73DFFF5B-2F70-42F8-B004-E5C60D6D9843}" presName="composite" presStyleCnt="0"/>
      <dgm:spPr/>
    </dgm:pt>
    <dgm:pt modelId="{BC23F4D4-55A3-944E-9170-521FD4835DD1}" type="pres">
      <dgm:prSet presAssocID="{73DFFF5B-2F70-42F8-B004-E5C60D6D9843}" presName="imgShp" presStyleLbl="fgImgPlace1" presStyleIdx="1" presStyleCnt="5" custLinFactNeighborX="1319" custLinFactNeighborY="3958"/>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02E46EC6-C196-1F40-BF76-3C303102452F}" type="pres">
      <dgm:prSet presAssocID="{73DFFF5B-2F70-42F8-B004-E5C60D6D9843}" presName="txShp" presStyleLbl="node1" presStyleIdx="1" presStyleCnt="5">
        <dgm:presLayoutVars>
          <dgm:bulletEnabled val="1"/>
        </dgm:presLayoutVars>
      </dgm:prSet>
      <dgm:spPr/>
    </dgm:pt>
    <dgm:pt modelId="{7CACA671-4AC5-A94E-BD3A-CB2B00C87E31}" type="pres">
      <dgm:prSet presAssocID="{3ED8DF43-55B1-4943-9E4D-01AE3E1E6650}" presName="spacing" presStyleCnt="0"/>
      <dgm:spPr/>
    </dgm:pt>
    <dgm:pt modelId="{C247AACD-3052-174F-8275-BE2B7CF7F4F6}" type="pres">
      <dgm:prSet presAssocID="{4663E904-E64D-411F-9BF1-C3988CAE552F}" presName="composite" presStyleCnt="0"/>
      <dgm:spPr/>
    </dgm:pt>
    <dgm:pt modelId="{71C82928-9E70-9C42-8998-9320E6012D15}" type="pres">
      <dgm:prSet presAssocID="{4663E904-E64D-411F-9BF1-C3988CAE552F}" presName="imgShp" presStyleLbl="fgImgPlace1" presStyleIdx="2" presStyleCnt="5"/>
      <dgm:spPr>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pt>
    <dgm:pt modelId="{4D88E6E8-D6DF-0A41-8641-6F9919F50D4E}" type="pres">
      <dgm:prSet presAssocID="{4663E904-E64D-411F-9BF1-C3988CAE552F}" presName="txShp" presStyleLbl="node1" presStyleIdx="2" presStyleCnt="5" custLinFactNeighborX="-264" custLinFactNeighborY="6597">
        <dgm:presLayoutVars>
          <dgm:bulletEnabled val="1"/>
        </dgm:presLayoutVars>
      </dgm:prSet>
      <dgm:spPr/>
    </dgm:pt>
    <dgm:pt modelId="{E86F95A6-BD85-5D43-9C36-E2981CB37715}" type="pres">
      <dgm:prSet presAssocID="{1FB6DF6A-25C3-44C4-9081-80D32B12B7F8}" presName="spacing" presStyleCnt="0"/>
      <dgm:spPr/>
    </dgm:pt>
    <dgm:pt modelId="{9C510104-F051-4848-8991-2960BB9CE858}" type="pres">
      <dgm:prSet presAssocID="{D072014E-9D36-45BE-B1EA-75DF0EAC96F5}" presName="composite" presStyleCnt="0"/>
      <dgm:spPr/>
    </dgm:pt>
    <dgm:pt modelId="{842773E2-50B0-174D-9686-53CB89492D35}" type="pres">
      <dgm:prSet presAssocID="{D072014E-9D36-45BE-B1EA-75DF0EAC96F5}" presName="imgShp" presStyleLbl="fgImgPlace1" presStyleIdx="3" presStyleCnt="5"/>
      <dgm:spPr>
        <a:blipFill rotWithShape="1">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pt>
    <dgm:pt modelId="{871B44CF-1BA2-414F-9AD2-F917CE36EEA4}" type="pres">
      <dgm:prSet presAssocID="{D072014E-9D36-45BE-B1EA-75DF0EAC96F5}" presName="txShp" presStyleLbl="node1" presStyleIdx="3" presStyleCnt="5">
        <dgm:presLayoutVars>
          <dgm:bulletEnabled val="1"/>
        </dgm:presLayoutVars>
      </dgm:prSet>
      <dgm:spPr/>
    </dgm:pt>
    <dgm:pt modelId="{B490FA99-8EF8-5446-B5F9-F5C244854072}" type="pres">
      <dgm:prSet presAssocID="{7580256E-DAA6-4D21-8C95-9DDC879BD888}" presName="spacing" presStyleCnt="0"/>
      <dgm:spPr/>
    </dgm:pt>
    <dgm:pt modelId="{F0AE5D56-2C18-EC44-A2BC-3A1D9F112454}" type="pres">
      <dgm:prSet presAssocID="{1B8FE112-435A-466B-9BA5-347FE47AA6A8}" presName="composite" presStyleCnt="0"/>
      <dgm:spPr/>
    </dgm:pt>
    <dgm:pt modelId="{0B641BFA-F848-3044-AFBB-F3DA29F6CD0C}" type="pres">
      <dgm:prSet presAssocID="{1B8FE112-435A-466B-9BA5-347FE47AA6A8}" presName="imgShp" presStyleLbl="fgImgPlace1" presStyleIdx="4" presStyleCnt="5"/>
      <dgm:spPr>
        <a:blipFill rotWithShape="1">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pt>
    <dgm:pt modelId="{0E374BF7-51D1-4C4E-81D2-DB935F1EBF20}" type="pres">
      <dgm:prSet presAssocID="{1B8FE112-435A-466B-9BA5-347FE47AA6A8}" presName="txShp" presStyleLbl="node1" presStyleIdx="4" presStyleCnt="5">
        <dgm:presLayoutVars>
          <dgm:bulletEnabled val="1"/>
        </dgm:presLayoutVars>
      </dgm:prSet>
      <dgm:spPr/>
    </dgm:pt>
  </dgm:ptLst>
  <dgm:cxnLst>
    <dgm:cxn modelId="{E89CF500-29BB-604B-9844-46A56BC8E30B}" type="presOf" srcId="{490DD2FB-16F8-4173-9BBC-07C64E98D44F}" destId="{EFB8EB92-B4EB-4340-873F-0368DCDAF105}" srcOrd="0" destOrd="0" presId="urn:microsoft.com/office/officeart/2005/8/layout/vList3"/>
    <dgm:cxn modelId="{291E4E0B-39D2-45B9-9627-D1CBA7950672}" srcId="{490DD2FB-16F8-4173-9BBC-07C64E98D44F}" destId="{4663E904-E64D-411F-9BF1-C3988CAE552F}" srcOrd="2" destOrd="0" parTransId="{F2E6EF88-4E2F-41DF-8FEB-2CD90EA7E21F}" sibTransId="{1FB6DF6A-25C3-44C4-9081-80D32B12B7F8}"/>
    <dgm:cxn modelId="{715A0C31-3318-4EAC-870A-C59914B81F1C}" srcId="{490DD2FB-16F8-4173-9BBC-07C64E98D44F}" destId="{2F65D86C-4C6B-4F6D-BA4F-A229C3D4D789}" srcOrd="0" destOrd="0" parTransId="{39A0DBCD-C722-4570-B026-AD0DA0CE1F44}" sibTransId="{59E9B1A8-5448-474A-B169-69F47A3745F6}"/>
    <dgm:cxn modelId="{9D5C7C65-984F-7049-B487-E2FE5E73D294}" type="presOf" srcId="{73DFFF5B-2F70-42F8-B004-E5C60D6D9843}" destId="{02E46EC6-C196-1F40-BF76-3C303102452F}" srcOrd="0" destOrd="0" presId="urn:microsoft.com/office/officeart/2005/8/layout/vList3"/>
    <dgm:cxn modelId="{625FA568-A2B7-2445-9EAB-EBBD4034ED3A}" type="presOf" srcId="{D072014E-9D36-45BE-B1EA-75DF0EAC96F5}" destId="{871B44CF-1BA2-414F-9AD2-F917CE36EEA4}" srcOrd="0" destOrd="0" presId="urn:microsoft.com/office/officeart/2005/8/layout/vList3"/>
    <dgm:cxn modelId="{85A18673-C442-4D97-B14E-99E0587600FC}" srcId="{490DD2FB-16F8-4173-9BBC-07C64E98D44F}" destId="{1B8FE112-435A-466B-9BA5-347FE47AA6A8}" srcOrd="4" destOrd="0" parTransId="{2075E1D3-9B46-4631-A1B8-12634C6DBF3E}" sibTransId="{7661C872-DD8B-42E1-83C6-7B17618E6C21}"/>
    <dgm:cxn modelId="{02BFCE7A-AD01-D14B-90D8-15DE62C7AD52}" type="presOf" srcId="{4663E904-E64D-411F-9BF1-C3988CAE552F}" destId="{4D88E6E8-D6DF-0A41-8641-6F9919F50D4E}" srcOrd="0" destOrd="0" presId="urn:microsoft.com/office/officeart/2005/8/layout/vList3"/>
    <dgm:cxn modelId="{B1168687-F177-4D8A-A4F3-AD8A35EE6021}" srcId="{490DD2FB-16F8-4173-9BBC-07C64E98D44F}" destId="{73DFFF5B-2F70-42F8-B004-E5C60D6D9843}" srcOrd="1" destOrd="0" parTransId="{57AD05AD-8D5D-4FC7-AFCD-4F83F5F57076}" sibTransId="{3ED8DF43-55B1-4943-9E4D-01AE3E1E6650}"/>
    <dgm:cxn modelId="{927455A4-6A76-4044-8DFC-73BCCF22E611}" type="presOf" srcId="{2F65D86C-4C6B-4F6D-BA4F-A229C3D4D789}" destId="{AC7FAC2B-D799-5A42-9E1E-50689CCD39D7}" srcOrd="0" destOrd="0" presId="urn:microsoft.com/office/officeart/2005/8/layout/vList3"/>
    <dgm:cxn modelId="{9E208CEC-B17C-D840-ABC2-3F90AAEDAE3E}" type="presOf" srcId="{1B8FE112-435A-466B-9BA5-347FE47AA6A8}" destId="{0E374BF7-51D1-4C4E-81D2-DB935F1EBF20}" srcOrd="0" destOrd="0" presId="urn:microsoft.com/office/officeart/2005/8/layout/vList3"/>
    <dgm:cxn modelId="{CF6C89F1-A0E8-4A6D-AD57-8C7599A4274D}" srcId="{490DD2FB-16F8-4173-9BBC-07C64E98D44F}" destId="{D072014E-9D36-45BE-B1EA-75DF0EAC96F5}" srcOrd="3" destOrd="0" parTransId="{77F428EF-3EB4-4F81-84B4-536CA4863157}" sibTransId="{7580256E-DAA6-4D21-8C95-9DDC879BD888}"/>
    <dgm:cxn modelId="{8EC87CA3-6E42-954F-A146-F4089FFF3D0D}" type="presParOf" srcId="{EFB8EB92-B4EB-4340-873F-0368DCDAF105}" destId="{4CCA362D-5597-034D-B0F0-EA427B74C492}" srcOrd="0" destOrd="0" presId="urn:microsoft.com/office/officeart/2005/8/layout/vList3"/>
    <dgm:cxn modelId="{6C3A43DF-584D-BE4B-96E9-27B53158FBDC}" type="presParOf" srcId="{4CCA362D-5597-034D-B0F0-EA427B74C492}" destId="{C0B9D9A1-AE69-1849-9C93-BC971774F63F}" srcOrd="0" destOrd="0" presId="urn:microsoft.com/office/officeart/2005/8/layout/vList3"/>
    <dgm:cxn modelId="{C1F61484-0FC7-024F-A6C8-6CF4322089AB}" type="presParOf" srcId="{4CCA362D-5597-034D-B0F0-EA427B74C492}" destId="{AC7FAC2B-D799-5A42-9E1E-50689CCD39D7}" srcOrd="1" destOrd="0" presId="urn:microsoft.com/office/officeart/2005/8/layout/vList3"/>
    <dgm:cxn modelId="{D35D82F5-E73A-C642-883A-0C8DAAAA7C8F}" type="presParOf" srcId="{EFB8EB92-B4EB-4340-873F-0368DCDAF105}" destId="{5E784128-8268-4645-A43E-809037F2163A}" srcOrd="1" destOrd="0" presId="urn:microsoft.com/office/officeart/2005/8/layout/vList3"/>
    <dgm:cxn modelId="{6CEF309F-8B07-B243-B617-C21E3EC028E7}" type="presParOf" srcId="{EFB8EB92-B4EB-4340-873F-0368DCDAF105}" destId="{1B0AB083-D3EF-CC43-A951-E993C50CBB99}" srcOrd="2" destOrd="0" presId="urn:microsoft.com/office/officeart/2005/8/layout/vList3"/>
    <dgm:cxn modelId="{33BCA503-7E44-5547-9911-4F0501400583}" type="presParOf" srcId="{1B0AB083-D3EF-CC43-A951-E993C50CBB99}" destId="{BC23F4D4-55A3-944E-9170-521FD4835DD1}" srcOrd="0" destOrd="0" presId="urn:microsoft.com/office/officeart/2005/8/layout/vList3"/>
    <dgm:cxn modelId="{9DBCAFD3-B031-D940-891D-D324EA01C860}" type="presParOf" srcId="{1B0AB083-D3EF-CC43-A951-E993C50CBB99}" destId="{02E46EC6-C196-1F40-BF76-3C303102452F}" srcOrd="1" destOrd="0" presId="urn:microsoft.com/office/officeart/2005/8/layout/vList3"/>
    <dgm:cxn modelId="{89E9CCAC-0A30-9C44-B38F-7E2AD43338E7}" type="presParOf" srcId="{EFB8EB92-B4EB-4340-873F-0368DCDAF105}" destId="{7CACA671-4AC5-A94E-BD3A-CB2B00C87E31}" srcOrd="3" destOrd="0" presId="urn:microsoft.com/office/officeart/2005/8/layout/vList3"/>
    <dgm:cxn modelId="{51CEF52A-E374-9E4B-91F5-AE0F251BC3E2}" type="presParOf" srcId="{EFB8EB92-B4EB-4340-873F-0368DCDAF105}" destId="{C247AACD-3052-174F-8275-BE2B7CF7F4F6}" srcOrd="4" destOrd="0" presId="urn:microsoft.com/office/officeart/2005/8/layout/vList3"/>
    <dgm:cxn modelId="{89C2AD02-E0E7-5644-8516-3F1E33F7A2A2}" type="presParOf" srcId="{C247AACD-3052-174F-8275-BE2B7CF7F4F6}" destId="{71C82928-9E70-9C42-8998-9320E6012D15}" srcOrd="0" destOrd="0" presId="urn:microsoft.com/office/officeart/2005/8/layout/vList3"/>
    <dgm:cxn modelId="{3439780E-1DC9-7B4F-AC4D-771064787E90}" type="presParOf" srcId="{C247AACD-3052-174F-8275-BE2B7CF7F4F6}" destId="{4D88E6E8-D6DF-0A41-8641-6F9919F50D4E}" srcOrd="1" destOrd="0" presId="urn:microsoft.com/office/officeart/2005/8/layout/vList3"/>
    <dgm:cxn modelId="{3BACBC92-9B78-524E-83A9-C06C1A6B33AD}" type="presParOf" srcId="{EFB8EB92-B4EB-4340-873F-0368DCDAF105}" destId="{E86F95A6-BD85-5D43-9C36-E2981CB37715}" srcOrd="5" destOrd="0" presId="urn:microsoft.com/office/officeart/2005/8/layout/vList3"/>
    <dgm:cxn modelId="{E775D33F-22D8-3748-A8F2-CC6301971B9B}" type="presParOf" srcId="{EFB8EB92-B4EB-4340-873F-0368DCDAF105}" destId="{9C510104-F051-4848-8991-2960BB9CE858}" srcOrd="6" destOrd="0" presId="urn:microsoft.com/office/officeart/2005/8/layout/vList3"/>
    <dgm:cxn modelId="{E0681F9A-9C83-8540-87C0-E066A5E0FDC4}" type="presParOf" srcId="{9C510104-F051-4848-8991-2960BB9CE858}" destId="{842773E2-50B0-174D-9686-53CB89492D35}" srcOrd="0" destOrd="0" presId="urn:microsoft.com/office/officeart/2005/8/layout/vList3"/>
    <dgm:cxn modelId="{BA313C80-D2E3-C64C-8F92-8CDFA6523E46}" type="presParOf" srcId="{9C510104-F051-4848-8991-2960BB9CE858}" destId="{871B44CF-1BA2-414F-9AD2-F917CE36EEA4}" srcOrd="1" destOrd="0" presId="urn:microsoft.com/office/officeart/2005/8/layout/vList3"/>
    <dgm:cxn modelId="{13ABCAFB-2FDF-CB45-9DCB-7824149CDB67}" type="presParOf" srcId="{EFB8EB92-B4EB-4340-873F-0368DCDAF105}" destId="{B490FA99-8EF8-5446-B5F9-F5C244854072}" srcOrd="7" destOrd="0" presId="urn:microsoft.com/office/officeart/2005/8/layout/vList3"/>
    <dgm:cxn modelId="{03D6CFD3-3F79-354D-A10F-CAD84196953C}" type="presParOf" srcId="{EFB8EB92-B4EB-4340-873F-0368DCDAF105}" destId="{F0AE5D56-2C18-EC44-A2BC-3A1D9F112454}" srcOrd="8" destOrd="0" presId="urn:microsoft.com/office/officeart/2005/8/layout/vList3"/>
    <dgm:cxn modelId="{6F84DB9A-7585-C541-9762-2B8BBBB2C379}" type="presParOf" srcId="{F0AE5D56-2C18-EC44-A2BC-3A1D9F112454}" destId="{0B641BFA-F848-3044-AFBB-F3DA29F6CD0C}" srcOrd="0" destOrd="0" presId="urn:microsoft.com/office/officeart/2005/8/layout/vList3"/>
    <dgm:cxn modelId="{B5C306C9-BEBF-854D-8986-35C9C7E50017}" type="presParOf" srcId="{F0AE5D56-2C18-EC44-A2BC-3A1D9F112454}" destId="{0E374BF7-51D1-4C4E-81D2-DB935F1EBF2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D73F74-DB9F-404F-8704-DEE93992DD7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EA3EAEA-19BE-BB4F-8E7E-D68F9EFA9A9C}">
      <dgm:prSet custT="1"/>
      <dgm:spPr>
        <a:noFill/>
        <a:ln>
          <a:noFill/>
        </a:ln>
      </dgm:spPr>
      <dgm:t>
        <a:bodyPr/>
        <a:lstStyle/>
        <a:p>
          <a:pPr algn="l"/>
          <a:r>
            <a:rPr lang="en-US" sz="1800">
              <a:solidFill>
                <a:schemeClr val="tx1"/>
              </a:solidFill>
            </a:rPr>
            <a:t>Multiple Moves:  Has moved because of economic reasons two or more times during the 60 days immediately preceding the application for assistance </a:t>
          </a:r>
        </a:p>
      </dgm:t>
    </dgm:pt>
    <dgm:pt modelId="{AD906635-623E-BF4C-919C-D1DA9DE9F23F}" type="parTrans" cxnId="{EC941692-0ADE-5444-B858-F8348808A340}">
      <dgm:prSet/>
      <dgm:spPr/>
      <dgm:t>
        <a:bodyPr/>
        <a:lstStyle/>
        <a:p>
          <a:endParaRPr lang="en-US">
            <a:solidFill>
              <a:schemeClr val="tx1"/>
            </a:solidFill>
          </a:endParaRPr>
        </a:p>
      </dgm:t>
    </dgm:pt>
    <dgm:pt modelId="{F5255BB8-FF31-584D-860A-1F7E7E6CD280}" type="sibTrans" cxnId="{EC941692-0ADE-5444-B858-F8348808A340}">
      <dgm:prSet/>
      <dgm:spPr/>
      <dgm:t>
        <a:bodyPr/>
        <a:lstStyle/>
        <a:p>
          <a:endParaRPr lang="en-US">
            <a:solidFill>
              <a:schemeClr val="tx1"/>
            </a:solidFill>
          </a:endParaRPr>
        </a:p>
      </dgm:t>
    </dgm:pt>
    <dgm:pt modelId="{CE9F2CB5-0B4C-1743-A598-18E693D3D47E}">
      <dgm:prSet custT="1"/>
      <dgm:spPr>
        <a:noFill/>
        <a:ln>
          <a:noFill/>
        </a:ln>
      </dgm:spPr>
      <dgm:t>
        <a:bodyPr/>
        <a:lstStyle/>
        <a:p>
          <a:pPr algn="l"/>
          <a:r>
            <a:rPr lang="en-US" sz="1800">
              <a:solidFill>
                <a:schemeClr val="tx1"/>
              </a:solidFill>
            </a:rPr>
            <a:t>Doubled Up: Is living in the home of another because of economic hardship </a:t>
          </a:r>
        </a:p>
      </dgm:t>
    </dgm:pt>
    <dgm:pt modelId="{58690BB5-7D87-604E-9923-882CFE85A42D}" type="parTrans" cxnId="{D1997658-E2CF-9147-A651-CA781BC89308}">
      <dgm:prSet/>
      <dgm:spPr/>
      <dgm:t>
        <a:bodyPr/>
        <a:lstStyle/>
        <a:p>
          <a:endParaRPr lang="en-US">
            <a:solidFill>
              <a:schemeClr val="tx1"/>
            </a:solidFill>
          </a:endParaRPr>
        </a:p>
      </dgm:t>
    </dgm:pt>
    <dgm:pt modelId="{31BDAFD8-4ADD-EB4D-BAC9-6F165BD574EE}" type="sibTrans" cxnId="{D1997658-E2CF-9147-A651-CA781BC89308}">
      <dgm:prSet/>
      <dgm:spPr/>
      <dgm:t>
        <a:bodyPr/>
        <a:lstStyle/>
        <a:p>
          <a:endParaRPr lang="en-US">
            <a:solidFill>
              <a:schemeClr val="tx1"/>
            </a:solidFill>
          </a:endParaRPr>
        </a:p>
      </dgm:t>
    </dgm:pt>
    <dgm:pt modelId="{0BE58CC7-EDA9-8C4C-A4AC-416F7236ECB7}">
      <dgm:prSet custT="1"/>
      <dgm:spPr>
        <a:noFill/>
        <a:ln>
          <a:noFill/>
        </a:ln>
      </dgm:spPr>
      <dgm:t>
        <a:bodyPr/>
        <a:lstStyle/>
        <a:p>
          <a:pPr algn="l"/>
          <a:r>
            <a:rPr lang="en-US" sz="1800">
              <a:solidFill>
                <a:schemeClr val="tx1"/>
              </a:solidFill>
            </a:rPr>
            <a:t>Hotel/Motel:  Lives in a hotel or motel and the cost is not paid for by charitable organizations or by federal, state, or local government programs for low-income individuals </a:t>
          </a:r>
        </a:p>
      </dgm:t>
    </dgm:pt>
    <dgm:pt modelId="{FA6D43CA-C32F-6548-AFFB-180FA9A1DBB3}" type="parTrans" cxnId="{0D591571-7F6B-DC49-BCFB-3F4E6A1A7080}">
      <dgm:prSet/>
      <dgm:spPr/>
      <dgm:t>
        <a:bodyPr/>
        <a:lstStyle/>
        <a:p>
          <a:endParaRPr lang="en-US">
            <a:solidFill>
              <a:schemeClr val="tx1"/>
            </a:solidFill>
          </a:endParaRPr>
        </a:p>
      </dgm:t>
    </dgm:pt>
    <dgm:pt modelId="{F0B83993-9FC1-4D4B-BB09-500BBE02712B}" type="sibTrans" cxnId="{0D591571-7F6B-DC49-BCFB-3F4E6A1A7080}">
      <dgm:prSet/>
      <dgm:spPr/>
      <dgm:t>
        <a:bodyPr/>
        <a:lstStyle/>
        <a:p>
          <a:endParaRPr lang="en-US">
            <a:solidFill>
              <a:schemeClr val="tx1"/>
            </a:solidFill>
          </a:endParaRPr>
        </a:p>
      </dgm:t>
    </dgm:pt>
    <dgm:pt modelId="{3D4386FC-3F89-B242-99FE-70DF40C71CD0}">
      <dgm:prSet custT="1"/>
      <dgm:spPr>
        <a:noFill/>
        <a:ln>
          <a:noFill/>
        </a:ln>
      </dgm:spPr>
      <dgm:t>
        <a:bodyPr/>
        <a:lstStyle/>
        <a:p>
          <a:pPr algn="l"/>
          <a:r>
            <a:rPr lang="en-US" sz="1800">
              <a:solidFill>
                <a:schemeClr val="tx1"/>
              </a:solidFill>
            </a:rPr>
            <a:t>Overcrowded Housing:  Lives in a single room occupancy (SRO) or efficiency apartment unit where two or more persons reside or where there are more than one-and-a-half persons per room </a:t>
          </a:r>
        </a:p>
      </dgm:t>
    </dgm:pt>
    <dgm:pt modelId="{CE24D16E-EA7B-554A-A626-F42B6F69F7FF}" type="parTrans" cxnId="{4A5644BE-6FEF-A145-A181-7803AA411E10}">
      <dgm:prSet/>
      <dgm:spPr/>
      <dgm:t>
        <a:bodyPr/>
        <a:lstStyle/>
        <a:p>
          <a:endParaRPr lang="en-US">
            <a:solidFill>
              <a:schemeClr val="tx1"/>
            </a:solidFill>
          </a:endParaRPr>
        </a:p>
      </dgm:t>
    </dgm:pt>
    <dgm:pt modelId="{EF5A408A-88F6-DB43-898C-0D7EC9F67742}" type="sibTrans" cxnId="{4A5644BE-6FEF-A145-A181-7803AA411E10}">
      <dgm:prSet/>
      <dgm:spPr/>
      <dgm:t>
        <a:bodyPr/>
        <a:lstStyle/>
        <a:p>
          <a:endParaRPr lang="en-US">
            <a:solidFill>
              <a:schemeClr val="tx1"/>
            </a:solidFill>
          </a:endParaRPr>
        </a:p>
      </dgm:t>
    </dgm:pt>
    <dgm:pt modelId="{5EAF6FD3-449E-BA40-87E5-0F83136FF05A}">
      <dgm:prSet custT="1"/>
      <dgm:spPr>
        <a:noFill/>
        <a:ln>
          <a:noFill/>
        </a:ln>
      </dgm:spPr>
      <dgm:t>
        <a:bodyPr/>
        <a:lstStyle/>
        <a:p>
          <a:pPr algn="l"/>
          <a:r>
            <a:rPr lang="en-US" sz="1800">
              <a:solidFill>
                <a:schemeClr val="tx1"/>
              </a:solidFill>
            </a:rPr>
            <a:t>Exiting Institution:  Is exiting a publicly funded institution or system of care (e.g., jail, prison, psychiatric hospital, etc.); </a:t>
          </a:r>
        </a:p>
      </dgm:t>
    </dgm:pt>
    <dgm:pt modelId="{FE498809-A005-8845-B94A-071A51B33DD9}" type="parTrans" cxnId="{737F0F6E-203C-8D4E-B3B7-B6732A7CD712}">
      <dgm:prSet/>
      <dgm:spPr/>
      <dgm:t>
        <a:bodyPr/>
        <a:lstStyle/>
        <a:p>
          <a:endParaRPr lang="en-US">
            <a:solidFill>
              <a:schemeClr val="tx1"/>
            </a:solidFill>
          </a:endParaRPr>
        </a:p>
      </dgm:t>
    </dgm:pt>
    <dgm:pt modelId="{03B3E51B-4156-2F45-A37F-ED68640743EF}" type="sibTrans" cxnId="{737F0F6E-203C-8D4E-B3B7-B6732A7CD712}">
      <dgm:prSet/>
      <dgm:spPr/>
      <dgm:t>
        <a:bodyPr/>
        <a:lstStyle/>
        <a:p>
          <a:endParaRPr lang="en-US">
            <a:solidFill>
              <a:schemeClr val="tx1"/>
            </a:solidFill>
          </a:endParaRPr>
        </a:p>
      </dgm:t>
    </dgm:pt>
    <dgm:pt modelId="{93982117-0476-244F-B317-F913768895BB}" type="pres">
      <dgm:prSet presAssocID="{DFD73F74-DB9F-404F-8704-DEE93992DD7B}" presName="linearFlow" presStyleCnt="0">
        <dgm:presLayoutVars>
          <dgm:dir/>
          <dgm:resizeHandles val="exact"/>
        </dgm:presLayoutVars>
      </dgm:prSet>
      <dgm:spPr/>
    </dgm:pt>
    <dgm:pt modelId="{74FD5430-D679-0841-9A5F-E282C4278CAE}" type="pres">
      <dgm:prSet presAssocID="{8EA3EAEA-19BE-BB4F-8E7E-D68F9EFA9A9C}" presName="composite" presStyleCnt="0"/>
      <dgm:spPr/>
    </dgm:pt>
    <dgm:pt modelId="{47BAB913-6A5C-104A-B7CE-A8CA5AB1FD1E}" type="pres">
      <dgm:prSet presAssocID="{8EA3EAEA-19BE-BB4F-8E7E-D68F9EFA9A9C}" presName="imgShp" presStyleLbl="fgImgPlace1" presStyleIdx="0" presStyleCnt="5" custLinFactNeighborX="-1924" custLinFactNeighborY="22385"/>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pt>
    <dgm:pt modelId="{4D583171-EFB0-1B46-961C-12231542151D}" type="pres">
      <dgm:prSet presAssocID="{8EA3EAEA-19BE-BB4F-8E7E-D68F9EFA9A9C}" presName="txShp" presStyleLbl="node1" presStyleIdx="0" presStyleCnt="5">
        <dgm:presLayoutVars>
          <dgm:bulletEnabled val="1"/>
        </dgm:presLayoutVars>
      </dgm:prSet>
      <dgm:spPr/>
    </dgm:pt>
    <dgm:pt modelId="{563DEA43-4994-8B44-8467-0B41E1D10B67}" type="pres">
      <dgm:prSet presAssocID="{F5255BB8-FF31-584D-860A-1F7E7E6CD280}" presName="spacing" presStyleCnt="0"/>
      <dgm:spPr/>
    </dgm:pt>
    <dgm:pt modelId="{420395F1-B668-164B-B420-9190559E89CE}" type="pres">
      <dgm:prSet presAssocID="{CE9F2CB5-0B4C-1743-A598-18E693D3D47E}" presName="composite" presStyleCnt="0"/>
      <dgm:spPr/>
    </dgm:pt>
    <dgm:pt modelId="{B127F6B7-8796-7A44-86D9-0F21D878D031}" type="pres">
      <dgm:prSet presAssocID="{CE9F2CB5-0B4C-1743-A598-18E693D3D47E}" presName="imgShp" presStyleLbl="fgImgPlace1" presStyleIdx="1" presStyleCnt="5"/>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pt>
    <dgm:pt modelId="{A13725ED-DECF-5948-B464-F8A32A5EE1DC}" type="pres">
      <dgm:prSet presAssocID="{CE9F2CB5-0B4C-1743-A598-18E693D3D47E}" presName="txShp" presStyleLbl="node1" presStyleIdx="1" presStyleCnt="5">
        <dgm:presLayoutVars>
          <dgm:bulletEnabled val="1"/>
        </dgm:presLayoutVars>
      </dgm:prSet>
      <dgm:spPr/>
    </dgm:pt>
    <dgm:pt modelId="{E24DAA05-D8BD-044D-A2EA-7CCA3579D7B5}" type="pres">
      <dgm:prSet presAssocID="{31BDAFD8-4ADD-EB4D-BAC9-6F165BD574EE}" presName="spacing" presStyleCnt="0"/>
      <dgm:spPr/>
    </dgm:pt>
    <dgm:pt modelId="{43D12986-E559-3C4B-82F2-4D958F30272A}" type="pres">
      <dgm:prSet presAssocID="{0BE58CC7-EDA9-8C4C-A4AC-416F7236ECB7}" presName="composite" presStyleCnt="0"/>
      <dgm:spPr/>
    </dgm:pt>
    <dgm:pt modelId="{36600E93-F38F-2542-996F-F422D1B372B1}" type="pres">
      <dgm:prSet presAssocID="{0BE58CC7-EDA9-8C4C-A4AC-416F7236ECB7}" presName="imgShp" presStyleLbl="fgImgPlace1" presStyleIdx="2" presStyleCnt="5" custLinFactNeighborX="-8803" custLinFactNeighborY="10335"/>
      <dgm:spPr>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pt>
    <dgm:pt modelId="{93621C8D-3EB8-A14E-949D-F7B50941B06F}" type="pres">
      <dgm:prSet presAssocID="{0BE58CC7-EDA9-8C4C-A4AC-416F7236ECB7}" presName="txShp" presStyleLbl="node1" presStyleIdx="2" presStyleCnt="5">
        <dgm:presLayoutVars>
          <dgm:bulletEnabled val="1"/>
        </dgm:presLayoutVars>
      </dgm:prSet>
      <dgm:spPr/>
    </dgm:pt>
    <dgm:pt modelId="{F3B086A6-49CB-A044-BAC6-5CC56892134A}" type="pres">
      <dgm:prSet presAssocID="{F0B83993-9FC1-4D4B-BB09-500BBE02712B}" presName="spacing" presStyleCnt="0"/>
      <dgm:spPr/>
    </dgm:pt>
    <dgm:pt modelId="{5F311023-7B8A-8C45-8767-B2FAF0280B36}" type="pres">
      <dgm:prSet presAssocID="{3D4386FC-3F89-B242-99FE-70DF40C71CD0}" presName="composite" presStyleCnt="0"/>
      <dgm:spPr/>
    </dgm:pt>
    <dgm:pt modelId="{67FEFBC4-B8A8-9C42-A4AB-689ED3F04D54}" type="pres">
      <dgm:prSet presAssocID="{3D4386FC-3F89-B242-99FE-70DF40C71CD0}" presName="imgShp" presStyleLbl="fgImgPlace1" presStyleIdx="3" presStyleCnt="5"/>
      <dgm:spPr>
        <a:blipFill rotWithShape="1">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pt>
    <dgm:pt modelId="{94D4963B-5AD3-4444-BABA-476F555D72E0}" type="pres">
      <dgm:prSet presAssocID="{3D4386FC-3F89-B242-99FE-70DF40C71CD0}" presName="txShp" presStyleLbl="node1" presStyleIdx="3" presStyleCnt="5">
        <dgm:presLayoutVars>
          <dgm:bulletEnabled val="1"/>
        </dgm:presLayoutVars>
      </dgm:prSet>
      <dgm:spPr/>
    </dgm:pt>
    <dgm:pt modelId="{778F1078-AFB4-FC48-BE3D-964BC69D062D}" type="pres">
      <dgm:prSet presAssocID="{EF5A408A-88F6-DB43-898C-0D7EC9F67742}" presName="spacing" presStyleCnt="0"/>
      <dgm:spPr/>
    </dgm:pt>
    <dgm:pt modelId="{AD14C912-9842-E247-A9D8-5D617DD6170B}" type="pres">
      <dgm:prSet presAssocID="{5EAF6FD3-449E-BA40-87E5-0F83136FF05A}" presName="composite" presStyleCnt="0"/>
      <dgm:spPr/>
    </dgm:pt>
    <dgm:pt modelId="{A4DFD72A-CE88-934E-BEE0-4112748A1E1B}" type="pres">
      <dgm:prSet presAssocID="{5EAF6FD3-449E-BA40-87E5-0F83136FF05A}" presName="imgShp" presStyleLbl="fgImgPlace1" presStyleIdx="4" presStyleCnt="5"/>
      <dgm:spPr>
        <a:blipFill rotWithShape="1">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pt>
    <dgm:pt modelId="{C5816E3A-2CAE-9247-9BA6-1E2BF75CC136}" type="pres">
      <dgm:prSet presAssocID="{5EAF6FD3-449E-BA40-87E5-0F83136FF05A}" presName="txShp" presStyleLbl="node1" presStyleIdx="4" presStyleCnt="5">
        <dgm:presLayoutVars>
          <dgm:bulletEnabled val="1"/>
        </dgm:presLayoutVars>
      </dgm:prSet>
      <dgm:spPr/>
    </dgm:pt>
  </dgm:ptLst>
  <dgm:cxnLst>
    <dgm:cxn modelId="{52D2C246-195C-6F45-8D43-DF74B0163840}" type="presOf" srcId="{5EAF6FD3-449E-BA40-87E5-0F83136FF05A}" destId="{C5816E3A-2CAE-9247-9BA6-1E2BF75CC136}" srcOrd="0" destOrd="0" presId="urn:microsoft.com/office/officeart/2005/8/layout/vList3"/>
    <dgm:cxn modelId="{C30DB147-A932-5340-97CC-33839AE46644}" type="presOf" srcId="{CE9F2CB5-0B4C-1743-A598-18E693D3D47E}" destId="{A13725ED-DECF-5948-B464-F8A32A5EE1DC}" srcOrd="0" destOrd="0" presId="urn:microsoft.com/office/officeart/2005/8/layout/vList3"/>
    <dgm:cxn modelId="{36733E6B-0D4D-5844-8BB5-AA73C8FA78E0}" type="presOf" srcId="{3D4386FC-3F89-B242-99FE-70DF40C71CD0}" destId="{94D4963B-5AD3-4444-BABA-476F555D72E0}" srcOrd="0" destOrd="0" presId="urn:microsoft.com/office/officeart/2005/8/layout/vList3"/>
    <dgm:cxn modelId="{737F0F6E-203C-8D4E-B3B7-B6732A7CD712}" srcId="{DFD73F74-DB9F-404F-8704-DEE93992DD7B}" destId="{5EAF6FD3-449E-BA40-87E5-0F83136FF05A}" srcOrd="4" destOrd="0" parTransId="{FE498809-A005-8845-B94A-071A51B33DD9}" sibTransId="{03B3E51B-4156-2F45-A37F-ED68640743EF}"/>
    <dgm:cxn modelId="{0D591571-7F6B-DC49-BCFB-3F4E6A1A7080}" srcId="{DFD73F74-DB9F-404F-8704-DEE93992DD7B}" destId="{0BE58CC7-EDA9-8C4C-A4AC-416F7236ECB7}" srcOrd="2" destOrd="0" parTransId="{FA6D43CA-C32F-6548-AFFB-180FA9A1DBB3}" sibTransId="{F0B83993-9FC1-4D4B-BB09-500BBE02712B}"/>
    <dgm:cxn modelId="{D1997658-E2CF-9147-A651-CA781BC89308}" srcId="{DFD73F74-DB9F-404F-8704-DEE93992DD7B}" destId="{CE9F2CB5-0B4C-1743-A598-18E693D3D47E}" srcOrd="1" destOrd="0" parTransId="{58690BB5-7D87-604E-9923-882CFE85A42D}" sibTransId="{31BDAFD8-4ADD-EB4D-BAC9-6F165BD574EE}"/>
    <dgm:cxn modelId="{FDB5DE88-5647-6140-BBBB-1DB041F8C06F}" type="presOf" srcId="{8EA3EAEA-19BE-BB4F-8E7E-D68F9EFA9A9C}" destId="{4D583171-EFB0-1B46-961C-12231542151D}" srcOrd="0" destOrd="0" presId="urn:microsoft.com/office/officeart/2005/8/layout/vList3"/>
    <dgm:cxn modelId="{EC941692-0ADE-5444-B858-F8348808A340}" srcId="{DFD73F74-DB9F-404F-8704-DEE93992DD7B}" destId="{8EA3EAEA-19BE-BB4F-8E7E-D68F9EFA9A9C}" srcOrd="0" destOrd="0" parTransId="{AD906635-623E-BF4C-919C-D1DA9DE9F23F}" sibTransId="{F5255BB8-FF31-584D-860A-1F7E7E6CD280}"/>
    <dgm:cxn modelId="{13199D97-147E-2F40-A956-4A91CC31D610}" type="presOf" srcId="{0BE58CC7-EDA9-8C4C-A4AC-416F7236ECB7}" destId="{93621C8D-3EB8-A14E-949D-F7B50941B06F}" srcOrd="0" destOrd="0" presId="urn:microsoft.com/office/officeart/2005/8/layout/vList3"/>
    <dgm:cxn modelId="{4A5644BE-6FEF-A145-A181-7803AA411E10}" srcId="{DFD73F74-DB9F-404F-8704-DEE93992DD7B}" destId="{3D4386FC-3F89-B242-99FE-70DF40C71CD0}" srcOrd="3" destOrd="0" parTransId="{CE24D16E-EA7B-554A-A626-F42B6F69F7FF}" sibTransId="{EF5A408A-88F6-DB43-898C-0D7EC9F67742}"/>
    <dgm:cxn modelId="{7B87CDED-791F-3B4D-9ADC-F2845FCD3CCC}" type="presOf" srcId="{DFD73F74-DB9F-404F-8704-DEE93992DD7B}" destId="{93982117-0476-244F-B317-F913768895BB}" srcOrd="0" destOrd="0" presId="urn:microsoft.com/office/officeart/2005/8/layout/vList3"/>
    <dgm:cxn modelId="{D4E0C9C9-7308-9644-9C13-D4B87E35E43B}" type="presParOf" srcId="{93982117-0476-244F-B317-F913768895BB}" destId="{74FD5430-D679-0841-9A5F-E282C4278CAE}" srcOrd="0" destOrd="0" presId="urn:microsoft.com/office/officeart/2005/8/layout/vList3"/>
    <dgm:cxn modelId="{52AFCB59-3B67-FE4E-9A61-64E45C9E13C7}" type="presParOf" srcId="{74FD5430-D679-0841-9A5F-E282C4278CAE}" destId="{47BAB913-6A5C-104A-B7CE-A8CA5AB1FD1E}" srcOrd="0" destOrd="0" presId="urn:microsoft.com/office/officeart/2005/8/layout/vList3"/>
    <dgm:cxn modelId="{FC7B9E34-EF86-4142-A0F6-4B8E4A490A1D}" type="presParOf" srcId="{74FD5430-D679-0841-9A5F-E282C4278CAE}" destId="{4D583171-EFB0-1B46-961C-12231542151D}" srcOrd="1" destOrd="0" presId="urn:microsoft.com/office/officeart/2005/8/layout/vList3"/>
    <dgm:cxn modelId="{32B1ADF0-9BBC-AA41-87A2-F3A87D716FFC}" type="presParOf" srcId="{93982117-0476-244F-B317-F913768895BB}" destId="{563DEA43-4994-8B44-8467-0B41E1D10B67}" srcOrd="1" destOrd="0" presId="urn:microsoft.com/office/officeart/2005/8/layout/vList3"/>
    <dgm:cxn modelId="{0C6C705E-ACB7-9A48-9C61-A8E805D25316}" type="presParOf" srcId="{93982117-0476-244F-B317-F913768895BB}" destId="{420395F1-B668-164B-B420-9190559E89CE}" srcOrd="2" destOrd="0" presId="urn:microsoft.com/office/officeart/2005/8/layout/vList3"/>
    <dgm:cxn modelId="{B8ED236A-A355-8A46-9207-A4FC91E90CE7}" type="presParOf" srcId="{420395F1-B668-164B-B420-9190559E89CE}" destId="{B127F6B7-8796-7A44-86D9-0F21D878D031}" srcOrd="0" destOrd="0" presId="urn:microsoft.com/office/officeart/2005/8/layout/vList3"/>
    <dgm:cxn modelId="{4F922AB2-B5D9-4340-8913-EE045EFBEB91}" type="presParOf" srcId="{420395F1-B668-164B-B420-9190559E89CE}" destId="{A13725ED-DECF-5948-B464-F8A32A5EE1DC}" srcOrd="1" destOrd="0" presId="urn:microsoft.com/office/officeart/2005/8/layout/vList3"/>
    <dgm:cxn modelId="{81E06E43-B7B9-2248-AF31-E41B469B435E}" type="presParOf" srcId="{93982117-0476-244F-B317-F913768895BB}" destId="{E24DAA05-D8BD-044D-A2EA-7CCA3579D7B5}" srcOrd="3" destOrd="0" presId="urn:microsoft.com/office/officeart/2005/8/layout/vList3"/>
    <dgm:cxn modelId="{4F551ECA-07D3-9541-A974-F380DCB9BEE1}" type="presParOf" srcId="{93982117-0476-244F-B317-F913768895BB}" destId="{43D12986-E559-3C4B-82F2-4D958F30272A}" srcOrd="4" destOrd="0" presId="urn:microsoft.com/office/officeart/2005/8/layout/vList3"/>
    <dgm:cxn modelId="{9254F0AE-F430-9947-AF0D-481DB525D936}" type="presParOf" srcId="{43D12986-E559-3C4B-82F2-4D958F30272A}" destId="{36600E93-F38F-2542-996F-F422D1B372B1}" srcOrd="0" destOrd="0" presId="urn:microsoft.com/office/officeart/2005/8/layout/vList3"/>
    <dgm:cxn modelId="{471137EF-6683-9D42-B4E3-9904DBC4D8E8}" type="presParOf" srcId="{43D12986-E559-3C4B-82F2-4D958F30272A}" destId="{93621C8D-3EB8-A14E-949D-F7B50941B06F}" srcOrd="1" destOrd="0" presId="urn:microsoft.com/office/officeart/2005/8/layout/vList3"/>
    <dgm:cxn modelId="{A1C8D0E3-455C-A447-9BD6-C7CD9AD86033}" type="presParOf" srcId="{93982117-0476-244F-B317-F913768895BB}" destId="{F3B086A6-49CB-A044-BAC6-5CC56892134A}" srcOrd="5" destOrd="0" presId="urn:microsoft.com/office/officeart/2005/8/layout/vList3"/>
    <dgm:cxn modelId="{5B6AB4C0-4CC5-344E-8B08-9A74F923920F}" type="presParOf" srcId="{93982117-0476-244F-B317-F913768895BB}" destId="{5F311023-7B8A-8C45-8767-B2FAF0280B36}" srcOrd="6" destOrd="0" presId="urn:microsoft.com/office/officeart/2005/8/layout/vList3"/>
    <dgm:cxn modelId="{E85BCFD9-7D04-904D-A5CE-6A873B5FC43E}" type="presParOf" srcId="{5F311023-7B8A-8C45-8767-B2FAF0280B36}" destId="{67FEFBC4-B8A8-9C42-A4AB-689ED3F04D54}" srcOrd="0" destOrd="0" presId="urn:microsoft.com/office/officeart/2005/8/layout/vList3"/>
    <dgm:cxn modelId="{2BD2118D-F275-714C-BD1E-290C5E80EB6B}" type="presParOf" srcId="{5F311023-7B8A-8C45-8767-B2FAF0280B36}" destId="{94D4963B-5AD3-4444-BABA-476F555D72E0}" srcOrd="1" destOrd="0" presId="urn:microsoft.com/office/officeart/2005/8/layout/vList3"/>
    <dgm:cxn modelId="{428B1ED8-8378-8A41-B431-923B9DF579E9}" type="presParOf" srcId="{93982117-0476-244F-B317-F913768895BB}" destId="{778F1078-AFB4-FC48-BE3D-964BC69D062D}" srcOrd="7" destOrd="0" presId="urn:microsoft.com/office/officeart/2005/8/layout/vList3"/>
    <dgm:cxn modelId="{BE902ABF-92C4-BA44-81D1-D3629B338E53}" type="presParOf" srcId="{93982117-0476-244F-B317-F913768895BB}" destId="{AD14C912-9842-E247-A9D8-5D617DD6170B}" srcOrd="8" destOrd="0" presId="urn:microsoft.com/office/officeart/2005/8/layout/vList3"/>
    <dgm:cxn modelId="{CC0ED0F2-8884-D746-AE88-D8B42B12B000}" type="presParOf" srcId="{AD14C912-9842-E247-A9D8-5D617DD6170B}" destId="{A4DFD72A-CE88-934E-BEE0-4112748A1E1B}" srcOrd="0" destOrd="0" presId="urn:microsoft.com/office/officeart/2005/8/layout/vList3"/>
    <dgm:cxn modelId="{82BFD159-9871-B444-AE60-76F6B91AAA33}" type="presParOf" srcId="{AD14C912-9842-E247-A9D8-5D617DD6170B}" destId="{C5816E3A-2CAE-9247-9BA6-1E2BF75CC13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4799DF-A33B-4CC7-8EF0-9B8AE54D962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E3782C7E-FB94-4684-94F3-AFA08AB91CC2}">
      <dgm:prSet custT="1"/>
      <dgm:spPr/>
      <dgm:t>
        <a:bodyPr/>
        <a:lstStyle/>
        <a:p>
          <a:pPr>
            <a:lnSpc>
              <a:spcPct val="100000"/>
            </a:lnSpc>
            <a:defRPr cap="all"/>
          </a:pPr>
          <a:r>
            <a:rPr lang="en-US" sz="2400"/>
            <a:t>Production or Preservation of Affordable Rental Housing</a:t>
          </a:r>
        </a:p>
      </dgm:t>
    </dgm:pt>
    <dgm:pt modelId="{F0A2D3F6-2D61-44BB-8579-D0B8F15BACAF}" type="parTrans" cxnId="{2A61E2CB-88A2-42DF-AFFA-6EC827AF890F}">
      <dgm:prSet/>
      <dgm:spPr/>
      <dgm:t>
        <a:bodyPr/>
        <a:lstStyle/>
        <a:p>
          <a:endParaRPr lang="en-US"/>
        </a:p>
      </dgm:t>
    </dgm:pt>
    <dgm:pt modelId="{B5C1143C-E041-4FFA-ABF0-8FB1671E5CA4}" type="sibTrans" cxnId="{2A61E2CB-88A2-42DF-AFFA-6EC827AF890F}">
      <dgm:prSet/>
      <dgm:spPr/>
      <dgm:t>
        <a:bodyPr/>
        <a:lstStyle/>
        <a:p>
          <a:endParaRPr lang="en-US"/>
        </a:p>
      </dgm:t>
    </dgm:pt>
    <dgm:pt modelId="{9DF9DB95-747A-4777-8A9D-DA4BDD246A9D}">
      <dgm:prSet custT="1"/>
      <dgm:spPr/>
      <dgm:t>
        <a:bodyPr/>
        <a:lstStyle/>
        <a:p>
          <a:pPr>
            <a:lnSpc>
              <a:spcPct val="100000"/>
            </a:lnSpc>
            <a:defRPr cap="all"/>
          </a:pPr>
          <a:r>
            <a:rPr lang="en-US" sz="2400" dirty="0"/>
            <a:t>Supportive Services, Homeless Prevention Services, and Housing Counseling</a:t>
          </a:r>
        </a:p>
      </dgm:t>
    </dgm:pt>
    <dgm:pt modelId="{B4624746-12C1-40EB-9AAC-B18184E0CADE}" type="parTrans" cxnId="{35175638-5BBD-44F3-A129-38B27C6E5B32}">
      <dgm:prSet/>
      <dgm:spPr/>
      <dgm:t>
        <a:bodyPr/>
        <a:lstStyle/>
        <a:p>
          <a:endParaRPr lang="en-US"/>
        </a:p>
      </dgm:t>
    </dgm:pt>
    <dgm:pt modelId="{72FF09A4-281A-4147-9DEC-CB007BAAE690}" type="sibTrans" cxnId="{35175638-5BBD-44F3-A129-38B27C6E5B32}">
      <dgm:prSet/>
      <dgm:spPr/>
      <dgm:t>
        <a:bodyPr/>
        <a:lstStyle/>
        <a:p>
          <a:endParaRPr lang="en-US"/>
        </a:p>
      </dgm:t>
    </dgm:pt>
    <dgm:pt modelId="{21341C11-2A5F-42EA-A8D1-20B567ED4DE8}" type="pres">
      <dgm:prSet presAssocID="{3E4799DF-A33B-4CC7-8EF0-9B8AE54D962E}" presName="root" presStyleCnt="0">
        <dgm:presLayoutVars>
          <dgm:dir/>
          <dgm:resizeHandles val="exact"/>
        </dgm:presLayoutVars>
      </dgm:prSet>
      <dgm:spPr/>
    </dgm:pt>
    <dgm:pt modelId="{A1EEE776-EBE7-4AAD-B008-85FDFE0AA65C}" type="pres">
      <dgm:prSet presAssocID="{E3782C7E-FB94-4684-94F3-AFA08AB91CC2}" presName="compNode" presStyleCnt="0"/>
      <dgm:spPr/>
    </dgm:pt>
    <dgm:pt modelId="{211686FF-2867-4E3A-87C9-7C06794DCC58}" type="pres">
      <dgm:prSet presAssocID="{E3782C7E-FB94-4684-94F3-AFA08AB91CC2}" presName="iconBgRect" presStyleLbl="bgShp" presStyleIdx="0" presStyleCnt="2"/>
      <dgm:spPr/>
    </dgm:pt>
    <dgm:pt modelId="{AEB5C66A-19F9-462A-880A-51AA1E7AA305}" type="pres">
      <dgm:prSet presAssocID="{E3782C7E-FB94-4684-94F3-AFA08AB91CC2}"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ity with solid fill"/>
        </a:ext>
      </dgm:extLst>
    </dgm:pt>
    <dgm:pt modelId="{A8360681-8B2F-40A1-96B0-C235C0C0D2A6}" type="pres">
      <dgm:prSet presAssocID="{E3782C7E-FB94-4684-94F3-AFA08AB91CC2}" presName="spaceRect" presStyleCnt="0"/>
      <dgm:spPr/>
    </dgm:pt>
    <dgm:pt modelId="{4B33153E-8AA7-4F0A-8C55-30BE40184802}" type="pres">
      <dgm:prSet presAssocID="{E3782C7E-FB94-4684-94F3-AFA08AB91CC2}" presName="textRect" presStyleLbl="revTx" presStyleIdx="0" presStyleCnt="2">
        <dgm:presLayoutVars>
          <dgm:chMax val="1"/>
          <dgm:chPref val="1"/>
        </dgm:presLayoutVars>
      </dgm:prSet>
      <dgm:spPr/>
    </dgm:pt>
    <dgm:pt modelId="{69AF8FAE-8733-4A00-944B-076AEEF08048}" type="pres">
      <dgm:prSet presAssocID="{B5C1143C-E041-4FFA-ABF0-8FB1671E5CA4}" presName="sibTrans" presStyleCnt="0"/>
      <dgm:spPr/>
    </dgm:pt>
    <dgm:pt modelId="{ED641748-7D47-44B0-A3CD-D56F698FBC1C}" type="pres">
      <dgm:prSet presAssocID="{9DF9DB95-747A-4777-8A9D-DA4BDD246A9D}" presName="compNode" presStyleCnt="0"/>
      <dgm:spPr/>
    </dgm:pt>
    <dgm:pt modelId="{96E0F962-CC79-4A53-B8B2-9F62F7D5D868}" type="pres">
      <dgm:prSet presAssocID="{9DF9DB95-747A-4777-8A9D-DA4BDD246A9D}" presName="iconBgRect" presStyleLbl="bgShp" presStyleIdx="1" presStyleCnt="2"/>
      <dgm:spPr/>
    </dgm:pt>
    <dgm:pt modelId="{6C3EC087-26A3-415F-8F84-24C35C073C53}" type="pres">
      <dgm:prSet presAssocID="{9DF9DB95-747A-4777-8A9D-DA4BDD246A9D}"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ers with solid fill"/>
        </a:ext>
      </dgm:extLst>
    </dgm:pt>
    <dgm:pt modelId="{BF2EE4C6-C5E9-42A3-9674-3EFE81C83189}" type="pres">
      <dgm:prSet presAssocID="{9DF9DB95-747A-4777-8A9D-DA4BDD246A9D}" presName="spaceRect" presStyleCnt="0"/>
      <dgm:spPr/>
    </dgm:pt>
    <dgm:pt modelId="{AD00C5C8-8A11-4A14-9E44-F79479E407E3}" type="pres">
      <dgm:prSet presAssocID="{9DF9DB95-747A-4777-8A9D-DA4BDD246A9D}" presName="textRect" presStyleLbl="revTx" presStyleIdx="1" presStyleCnt="2">
        <dgm:presLayoutVars>
          <dgm:chMax val="1"/>
          <dgm:chPref val="1"/>
        </dgm:presLayoutVars>
      </dgm:prSet>
      <dgm:spPr/>
    </dgm:pt>
  </dgm:ptLst>
  <dgm:cxnLst>
    <dgm:cxn modelId="{35175638-5BBD-44F3-A129-38B27C6E5B32}" srcId="{3E4799DF-A33B-4CC7-8EF0-9B8AE54D962E}" destId="{9DF9DB95-747A-4777-8A9D-DA4BDD246A9D}" srcOrd="1" destOrd="0" parTransId="{B4624746-12C1-40EB-9AAC-B18184E0CADE}" sibTransId="{72FF09A4-281A-4147-9DEC-CB007BAAE690}"/>
    <dgm:cxn modelId="{89CF5381-DE07-4D82-900B-410AA23C3A7D}" type="presOf" srcId="{E3782C7E-FB94-4684-94F3-AFA08AB91CC2}" destId="{4B33153E-8AA7-4F0A-8C55-30BE40184802}" srcOrd="0" destOrd="0" presId="urn:microsoft.com/office/officeart/2018/5/layout/IconCircleLabelList"/>
    <dgm:cxn modelId="{2874BEA8-ED99-4B43-AD6D-8596D20BF2C3}" type="presOf" srcId="{3E4799DF-A33B-4CC7-8EF0-9B8AE54D962E}" destId="{21341C11-2A5F-42EA-A8D1-20B567ED4DE8}" srcOrd="0" destOrd="0" presId="urn:microsoft.com/office/officeart/2018/5/layout/IconCircleLabelList"/>
    <dgm:cxn modelId="{F6B629AF-B54D-4B2C-BDBD-337CDDB3838E}" type="presOf" srcId="{9DF9DB95-747A-4777-8A9D-DA4BDD246A9D}" destId="{AD00C5C8-8A11-4A14-9E44-F79479E407E3}" srcOrd="0" destOrd="0" presId="urn:microsoft.com/office/officeart/2018/5/layout/IconCircleLabelList"/>
    <dgm:cxn modelId="{2A61E2CB-88A2-42DF-AFFA-6EC827AF890F}" srcId="{3E4799DF-A33B-4CC7-8EF0-9B8AE54D962E}" destId="{E3782C7E-FB94-4684-94F3-AFA08AB91CC2}" srcOrd="0" destOrd="0" parTransId="{F0A2D3F6-2D61-44BB-8579-D0B8F15BACAF}" sibTransId="{B5C1143C-E041-4FFA-ABF0-8FB1671E5CA4}"/>
    <dgm:cxn modelId="{68563547-9B7B-4119-B272-B107CB3A556B}" type="presParOf" srcId="{21341C11-2A5F-42EA-A8D1-20B567ED4DE8}" destId="{A1EEE776-EBE7-4AAD-B008-85FDFE0AA65C}" srcOrd="0" destOrd="0" presId="urn:microsoft.com/office/officeart/2018/5/layout/IconCircleLabelList"/>
    <dgm:cxn modelId="{BF356DCA-F501-4262-A8AA-2F5E2530BE18}" type="presParOf" srcId="{A1EEE776-EBE7-4AAD-B008-85FDFE0AA65C}" destId="{211686FF-2867-4E3A-87C9-7C06794DCC58}" srcOrd="0" destOrd="0" presId="urn:microsoft.com/office/officeart/2018/5/layout/IconCircleLabelList"/>
    <dgm:cxn modelId="{E1C81986-932D-4A39-B4AF-4B0D1E56623D}" type="presParOf" srcId="{A1EEE776-EBE7-4AAD-B008-85FDFE0AA65C}" destId="{AEB5C66A-19F9-462A-880A-51AA1E7AA305}" srcOrd="1" destOrd="0" presId="urn:microsoft.com/office/officeart/2018/5/layout/IconCircleLabelList"/>
    <dgm:cxn modelId="{25CAFD82-AA42-4DDA-A361-0B27A47FE9A8}" type="presParOf" srcId="{A1EEE776-EBE7-4AAD-B008-85FDFE0AA65C}" destId="{A8360681-8B2F-40A1-96B0-C235C0C0D2A6}" srcOrd="2" destOrd="0" presId="urn:microsoft.com/office/officeart/2018/5/layout/IconCircleLabelList"/>
    <dgm:cxn modelId="{97F664EF-819F-43EC-B85A-25540081BA4B}" type="presParOf" srcId="{A1EEE776-EBE7-4AAD-B008-85FDFE0AA65C}" destId="{4B33153E-8AA7-4F0A-8C55-30BE40184802}" srcOrd="3" destOrd="0" presId="urn:microsoft.com/office/officeart/2018/5/layout/IconCircleLabelList"/>
    <dgm:cxn modelId="{E35714EB-C828-4056-84E0-393BC4D50A1C}" type="presParOf" srcId="{21341C11-2A5F-42EA-A8D1-20B567ED4DE8}" destId="{69AF8FAE-8733-4A00-944B-076AEEF08048}" srcOrd="1" destOrd="0" presId="urn:microsoft.com/office/officeart/2018/5/layout/IconCircleLabelList"/>
    <dgm:cxn modelId="{55FFD5C2-C3D2-4666-B2FE-01AC4047399C}" type="presParOf" srcId="{21341C11-2A5F-42EA-A8D1-20B567ED4DE8}" destId="{ED641748-7D47-44B0-A3CD-D56F698FBC1C}" srcOrd="2" destOrd="0" presId="urn:microsoft.com/office/officeart/2018/5/layout/IconCircleLabelList"/>
    <dgm:cxn modelId="{F4393C5B-C386-4627-80FF-4BF37A4DD1FA}" type="presParOf" srcId="{ED641748-7D47-44B0-A3CD-D56F698FBC1C}" destId="{96E0F962-CC79-4A53-B8B2-9F62F7D5D868}" srcOrd="0" destOrd="0" presId="urn:microsoft.com/office/officeart/2018/5/layout/IconCircleLabelList"/>
    <dgm:cxn modelId="{B684B923-CE70-4DDD-980E-4D1091F2196F}" type="presParOf" srcId="{ED641748-7D47-44B0-A3CD-D56F698FBC1C}" destId="{6C3EC087-26A3-415F-8F84-24C35C073C53}" srcOrd="1" destOrd="0" presId="urn:microsoft.com/office/officeart/2018/5/layout/IconCircleLabelList"/>
    <dgm:cxn modelId="{01D08411-B419-42F1-B428-797C8B057953}" type="presParOf" srcId="{ED641748-7D47-44B0-A3CD-D56F698FBC1C}" destId="{BF2EE4C6-C5E9-42A3-9674-3EFE81C83189}" srcOrd="2" destOrd="0" presId="urn:microsoft.com/office/officeart/2018/5/layout/IconCircleLabelList"/>
    <dgm:cxn modelId="{0F6604BF-3777-469F-919C-6DC517E8E3E1}" type="presParOf" srcId="{ED641748-7D47-44B0-A3CD-D56F698FBC1C}" destId="{AD00C5C8-8A11-4A14-9E44-F79479E407E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1E6890-94F7-4E49-B12A-E9C966B830F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DDCFE9D-72F9-490A-B940-63A870F056D0}">
      <dgm:prSet/>
      <dgm:spPr/>
      <dgm:t>
        <a:bodyPr/>
        <a:lstStyle/>
        <a:p>
          <a:r>
            <a:rPr lang="en-US"/>
            <a:t>Acquisition</a:t>
          </a:r>
        </a:p>
      </dgm:t>
    </dgm:pt>
    <dgm:pt modelId="{909F684A-5B9C-4C22-982F-19A4A073EAB8}" type="parTrans" cxnId="{889D9602-6620-40C5-9597-16575B668218}">
      <dgm:prSet/>
      <dgm:spPr/>
      <dgm:t>
        <a:bodyPr/>
        <a:lstStyle/>
        <a:p>
          <a:endParaRPr lang="en-US"/>
        </a:p>
      </dgm:t>
    </dgm:pt>
    <dgm:pt modelId="{703FD98A-A0DA-4BCA-92BF-42F337A7B6F0}" type="sibTrans" cxnId="{889D9602-6620-40C5-9597-16575B668218}">
      <dgm:prSet/>
      <dgm:spPr/>
      <dgm:t>
        <a:bodyPr/>
        <a:lstStyle/>
        <a:p>
          <a:endParaRPr lang="en-US"/>
        </a:p>
      </dgm:t>
    </dgm:pt>
    <dgm:pt modelId="{17608FFB-70ED-4689-AC69-F7715F8171C7}">
      <dgm:prSet/>
      <dgm:spPr/>
      <dgm:t>
        <a:bodyPr/>
        <a:lstStyle/>
        <a:p>
          <a:r>
            <a:rPr lang="en-US" dirty="0"/>
            <a:t>Construction – building, site and off-site</a:t>
          </a:r>
        </a:p>
      </dgm:t>
    </dgm:pt>
    <dgm:pt modelId="{CCCEDCA7-30A7-43D0-86DD-73A76E29457B}" type="parTrans" cxnId="{FDFFA664-A068-4750-AC15-A5AFD07E8142}">
      <dgm:prSet/>
      <dgm:spPr/>
      <dgm:t>
        <a:bodyPr/>
        <a:lstStyle/>
        <a:p>
          <a:endParaRPr lang="en-US"/>
        </a:p>
      </dgm:t>
    </dgm:pt>
    <dgm:pt modelId="{ABE5E3B2-97A8-41B3-9AC0-A04ABB202EE4}" type="sibTrans" cxnId="{FDFFA664-A068-4750-AC15-A5AFD07E8142}">
      <dgm:prSet/>
      <dgm:spPr/>
      <dgm:t>
        <a:bodyPr/>
        <a:lstStyle/>
        <a:p>
          <a:endParaRPr lang="en-US"/>
        </a:p>
      </dgm:t>
    </dgm:pt>
    <dgm:pt modelId="{E21B0FF3-A0E3-4D52-815D-422A61B6B79F}">
      <dgm:prSet/>
      <dgm:spPr/>
      <dgm:t>
        <a:bodyPr/>
        <a:lstStyle/>
        <a:p>
          <a:r>
            <a:rPr lang="en-US"/>
            <a:t>Soft costs</a:t>
          </a:r>
        </a:p>
      </dgm:t>
    </dgm:pt>
    <dgm:pt modelId="{F9D68FBC-AB4F-4A7F-9510-6A6C2AC07451}" type="parTrans" cxnId="{6B91C8E0-4CFB-4E14-B99E-23C002714011}">
      <dgm:prSet/>
      <dgm:spPr/>
      <dgm:t>
        <a:bodyPr/>
        <a:lstStyle/>
        <a:p>
          <a:endParaRPr lang="en-US"/>
        </a:p>
      </dgm:t>
    </dgm:pt>
    <dgm:pt modelId="{D4B1E303-7529-4AEC-9DA6-242A7F5163BB}" type="sibTrans" cxnId="{6B91C8E0-4CFB-4E14-B99E-23C002714011}">
      <dgm:prSet/>
      <dgm:spPr/>
      <dgm:t>
        <a:bodyPr/>
        <a:lstStyle/>
        <a:p>
          <a:endParaRPr lang="en-US"/>
        </a:p>
      </dgm:t>
    </dgm:pt>
    <dgm:pt modelId="{331792C4-3F42-4E06-958A-6907F4333E07}">
      <dgm:prSet/>
      <dgm:spPr/>
      <dgm:t>
        <a:bodyPr/>
        <a:lstStyle/>
        <a:p>
          <a:r>
            <a:rPr lang="en-US" dirty="0"/>
            <a:t>Relocation Costs</a:t>
          </a:r>
        </a:p>
      </dgm:t>
    </dgm:pt>
    <dgm:pt modelId="{EAB27874-E878-4CFE-8F84-F1370108E6F8}" type="parTrans" cxnId="{BC8CA4E7-D20C-4C43-8034-C6F515A6058F}">
      <dgm:prSet/>
      <dgm:spPr/>
      <dgm:t>
        <a:bodyPr/>
        <a:lstStyle/>
        <a:p>
          <a:endParaRPr lang="en-US"/>
        </a:p>
      </dgm:t>
    </dgm:pt>
    <dgm:pt modelId="{E823BF18-D420-480E-BF27-071CA59E3B47}" type="sibTrans" cxnId="{BC8CA4E7-D20C-4C43-8034-C6F515A6058F}">
      <dgm:prSet/>
      <dgm:spPr/>
      <dgm:t>
        <a:bodyPr/>
        <a:lstStyle/>
        <a:p>
          <a:endParaRPr lang="en-US"/>
        </a:p>
      </dgm:t>
    </dgm:pt>
    <dgm:pt modelId="{9820CECC-AB3C-41D2-9388-476E439136FA}">
      <dgm:prSet/>
      <dgm:spPr/>
      <dgm:t>
        <a:bodyPr/>
        <a:lstStyle/>
        <a:p>
          <a:r>
            <a:rPr lang="en-US" dirty="0"/>
            <a:t>Operating Cost Assistance</a:t>
          </a:r>
        </a:p>
      </dgm:t>
    </dgm:pt>
    <dgm:pt modelId="{ED8FC8F3-CBB6-4AA5-95AE-3202336C9D86}" type="parTrans" cxnId="{057F2905-11C3-4DEA-85A5-5ABBD4D1CA16}">
      <dgm:prSet/>
      <dgm:spPr/>
      <dgm:t>
        <a:bodyPr/>
        <a:lstStyle/>
        <a:p>
          <a:endParaRPr lang="en-US"/>
        </a:p>
      </dgm:t>
    </dgm:pt>
    <dgm:pt modelId="{CAD50EC2-BF61-4004-B832-895E05C94050}" type="sibTrans" cxnId="{057F2905-11C3-4DEA-85A5-5ABBD4D1CA16}">
      <dgm:prSet/>
      <dgm:spPr/>
      <dgm:t>
        <a:bodyPr/>
        <a:lstStyle/>
        <a:p>
          <a:endParaRPr lang="en-US"/>
        </a:p>
      </dgm:t>
    </dgm:pt>
    <dgm:pt modelId="{A5784B14-DFDE-453A-87B6-73CF4CB0C9D8}">
      <dgm:prSet/>
      <dgm:spPr/>
      <dgm:t>
        <a:bodyPr/>
        <a:lstStyle/>
        <a:p>
          <a:r>
            <a:rPr lang="en-US" dirty="0"/>
            <a:t>Supportive Services</a:t>
          </a:r>
        </a:p>
      </dgm:t>
    </dgm:pt>
    <dgm:pt modelId="{1AB0CADE-AA75-4047-A827-403EAB7EA77C}" type="parTrans" cxnId="{B003F101-5B5C-4EB5-9A7D-8D8AFD444C6A}">
      <dgm:prSet/>
      <dgm:spPr/>
      <dgm:t>
        <a:bodyPr/>
        <a:lstStyle/>
        <a:p>
          <a:endParaRPr lang="en-US"/>
        </a:p>
      </dgm:t>
    </dgm:pt>
    <dgm:pt modelId="{2997793C-FACB-4D89-A300-7AD45EF4A0F4}" type="sibTrans" cxnId="{B003F101-5B5C-4EB5-9A7D-8D8AFD444C6A}">
      <dgm:prSet/>
      <dgm:spPr/>
      <dgm:t>
        <a:bodyPr/>
        <a:lstStyle/>
        <a:p>
          <a:endParaRPr lang="en-US"/>
        </a:p>
      </dgm:t>
    </dgm:pt>
    <dgm:pt modelId="{A2240166-41D9-B64C-BA88-2D92E55B9EDA}" type="pres">
      <dgm:prSet presAssocID="{401E6890-94F7-4E49-B12A-E9C966B830FD}" presName="diagram" presStyleCnt="0">
        <dgm:presLayoutVars>
          <dgm:dir/>
          <dgm:resizeHandles val="exact"/>
        </dgm:presLayoutVars>
      </dgm:prSet>
      <dgm:spPr/>
    </dgm:pt>
    <dgm:pt modelId="{5945E04A-95E2-AE44-AA8E-DF39677E86EF}" type="pres">
      <dgm:prSet presAssocID="{2DDCFE9D-72F9-490A-B940-63A870F056D0}" presName="node" presStyleLbl="node1" presStyleIdx="0" presStyleCnt="6" custLinFactNeighborX="2169" custLinFactNeighborY="-181">
        <dgm:presLayoutVars>
          <dgm:bulletEnabled val="1"/>
        </dgm:presLayoutVars>
      </dgm:prSet>
      <dgm:spPr/>
    </dgm:pt>
    <dgm:pt modelId="{5D535950-195E-0D4B-950F-A6351DF7A9A8}" type="pres">
      <dgm:prSet presAssocID="{703FD98A-A0DA-4BCA-92BF-42F337A7B6F0}" presName="sibTrans" presStyleCnt="0"/>
      <dgm:spPr/>
    </dgm:pt>
    <dgm:pt modelId="{18FE8D0F-C9D9-CE4F-B532-6E290A0A562D}" type="pres">
      <dgm:prSet presAssocID="{17608FFB-70ED-4689-AC69-F7715F8171C7}" presName="node" presStyleLbl="node1" presStyleIdx="1" presStyleCnt="6">
        <dgm:presLayoutVars>
          <dgm:bulletEnabled val="1"/>
        </dgm:presLayoutVars>
      </dgm:prSet>
      <dgm:spPr/>
    </dgm:pt>
    <dgm:pt modelId="{64BE3095-6E0C-514D-9AC0-601DA23BF248}" type="pres">
      <dgm:prSet presAssocID="{ABE5E3B2-97A8-41B3-9AC0-A04ABB202EE4}" presName="sibTrans" presStyleCnt="0"/>
      <dgm:spPr/>
    </dgm:pt>
    <dgm:pt modelId="{2B62E120-68A8-AA45-80A1-2EF26AFB8491}" type="pres">
      <dgm:prSet presAssocID="{E21B0FF3-A0E3-4D52-815D-422A61B6B79F}" presName="node" presStyleLbl="node1" presStyleIdx="2" presStyleCnt="6">
        <dgm:presLayoutVars>
          <dgm:bulletEnabled val="1"/>
        </dgm:presLayoutVars>
      </dgm:prSet>
      <dgm:spPr/>
    </dgm:pt>
    <dgm:pt modelId="{BF4BB4A7-7883-2248-9EB4-2704D567DC10}" type="pres">
      <dgm:prSet presAssocID="{D4B1E303-7529-4AEC-9DA6-242A7F5163BB}" presName="sibTrans" presStyleCnt="0"/>
      <dgm:spPr/>
    </dgm:pt>
    <dgm:pt modelId="{02B16898-C889-CE43-950F-6EF9654AAF89}" type="pres">
      <dgm:prSet presAssocID="{331792C4-3F42-4E06-958A-6907F4333E07}" presName="node" presStyleLbl="node1" presStyleIdx="3" presStyleCnt="6">
        <dgm:presLayoutVars>
          <dgm:bulletEnabled val="1"/>
        </dgm:presLayoutVars>
      </dgm:prSet>
      <dgm:spPr/>
    </dgm:pt>
    <dgm:pt modelId="{AE817AD8-312B-4918-BA95-F75AE6B3646D}" type="pres">
      <dgm:prSet presAssocID="{E823BF18-D420-480E-BF27-071CA59E3B47}" presName="sibTrans" presStyleCnt="0"/>
      <dgm:spPr/>
    </dgm:pt>
    <dgm:pt modelId="{E07E3CC3-0AB8-49B3-805B-C75BF421CE19}" type="pres">
      <dgm:prSet presAssocID="{9820CECC-AB3C-41D2-9388-476E439136FA}" presName="node" presStyleLbl="node1" presStyleIdx="4" presStyleCnt="6">
        <dgm:presLayoutVars>
          <dgm:bulletEnabled val="1"/>
        </dgm:presLayoutVars>
      </dgm:prSet>
      <dgm:spPr/>
    </dgm:pt>
    <dgm:pt modelId="{20769650-546F-46D1-86E7-3E99DB76178D}" type="pres">
      <dgm:prSet presAssocID="{CAD50EC2-BF61-4004-B832-895E05C94050}" presName="sibTrans" presStyleCnt="0"/>
      <dgm:spPr/>
    </dgm:pt>
    <dgm:pt modelId="{95B8C3CE-C328-4F05-954D-CB2BFBB9E240}" type="pres">
      <dgm:prSet presAssocID="{A5784B14-DFDE-453A-87B6-73CF4CB0C9D8}" presName="node" presStyleLbl="node1" presStyleIdx="5" presStyleCnt="6">
        <dgm:presLayoutVars>
          <dgm:bulletEnabled val="1"/>
        </dgm:presLayoutVars>
      </dgm:prSet>
      <dgm:spPr/>
    </dgm:pt>
  </dgm:ptLst>
  <dgm:cxnLst>
    <dgm:cxn modelId="{B003F101-5B5C-4EB5-9A7D-8D8AFD444C6A}" srcId="{401E6890-94F7-4E49-B12A-E9C966B830FD}" destId="{A5784B14-DFDE-453A-87B6-73CF4CB0C9D8}" srcOrd="5" destOrd="0" parTransId="{1AB0CADE-AA75-4047-A827-403EAB7EA77C}" sibTransId="{2997793C-FACB-4D89-A300-7AD45EF4A0F4}"/>
    <dgm:cxn modelId="{889D9602-6620-40C5-9597-16575B668218}" srcId="{401E6890-94F7-4E49-B12A-E9C966B830FD}" destId="{2DDCFE9D-72F9-490A-B940-63A870F056D0}" srcOrd="0" destOrd="0" parTransId="{909F684A-5B9C-4C22-982F-19A4A073EAB8}" sibTransId="{703FD98A-A0DA-4BCA-92BF-42F337A7B6F0}"/>
    <dgm:cxn modelId="{057F2905-11C3-4DEA-85A5-5ABBD4D1CA16}" srcId="{401E6890-94F7-4E49-B12A-E9C966B830FD}" destId="{9820CECC-AB3C-41D2-9388-476E439136FA}" srcOrd="4" destOrd="0" parTransId="{ED8FC8F3-CBB6-4AA5-95AE-3202336C9D86}" sibTransId="{CAD50EC2-BF61-4004-B832-895E05C94050}"/>
    <dgm:cxn modelId="{FDFFA664-A068-4750-AC15-A5AFD07E8142}" srcId="{401E6890-94F7-4E49-B12A-E9C966B830FD}" destId="{17608FFB-70ED-4689-AC69-F7715F8171C7}" srcOrd="1" destOrd="0" parTransId="{CCCEDCA7-30A7-43D0-86DD-73A76E29457B}" sibTransId="{ABE5E3B2-97A8-41B3-9AC0-A04ABB202EE4}"/>
    <dgm:cxn modelId="{118A114A-8CAC-7247-A00A-4A9D9BE7E00F}" type="presOf" srcId="{17608FFB-70ED-4689-AC69-F7715F8171C7}" destId="{18FE8D0F-C9D9-CE4F-B532-6E290A0A562D}" srcOrd="0" destOrd="0" presId="urn:microsoft.com/office/officeart/2005/8/layout/default"/>
    <dgm:cxn modelId="{B513756B-E469-AA44-9569-71B4050A3892}" type="presOf" srcId="{E21B0FF3-A0E3-4D52-815D-422A61B6B79F}" destId="{2B62E120-68A8-AA45-80A1-2EF26AFB8491}" srcOrd="0" destOrd="0" presId="urn:microsoft.com/office/officeart/2005/8/layout/default"/>
    <dgm:cxn modelId="{E841CF6C-0E0D-BF49-9B96-AC165AFA52ED}" type="presOf" srcId="{331792C4-3F42-4E06-958A-6907F4333E07}" destId="{02B16898-C889-CE43-950F-6EF9654AAF89}" srcOrd="0" destOrd="0" presId="urn:microsoft.com/office/officeart/2005/8/layout/default"/>
    <dgm:cxn modelId="{E754F2B3-5B1E-4916-9D68-A8135AF099A4}" type="presOf" srcId="{A5784B14-DFDE-453A-87B6-73CF4CB0C9D8}" destId="{95B8C3CE-C328-4F05-954D-CB2BFBB9E240}" srcOrd="0" destOrd="0" presId="urn:microsoft.com/office/officeart/2005/8/layout/default"/>
    <dgm:cxn modelId="{0B4101BC-5DD3-6E49-B2BD-9B76790B48C0}" type="presOf" srcId="{401E6890-94F7-4E49-B12A-E9C966B830FD}" destId="{A2240166-41D9-B64C-BA88-2D92E55B9EDA}" srcOrd="0" destOrd="0" presId="urn:microsoft.com/office/officeart/2005/8/layout/default"/>
    <dgm:cxn modelId="{201F30BC-03A2-4250-A102-D0EB748B3406}" type="presOf" srcId="{9820CECC-AB3C-41D2-9388-476E439136FA}" destId="{E07E3CC3-0AB8-49B3-805B-C75BF421CE19}" srcOrd="0" destOrd="0" presId="urn:microsoft.com/office/officeart/2005/8/layout/default"/>
    <dgm:cxn modelId="{E2D1E0C7-F812-9E42-B485-D8C75A8FB914}" type="presOf" srcId="{2DDCFE9D-72F9-490A-B940-63A870F056D0}" destId="{5945E04A-95E2-AE44-AA8E-DF39677E86EF}" srcOrd="0" destOrd="0" presId="urn:microsoft.com/office/officeart/2005/8/layout/default"/>
    <dgm:cxn modelId="{6B91C8E0-4CFB-4E14-B99E-23C002714011}" srcId="{401E6890-94F7-4E49-B12A-E9C966B830FD}" destId="{E21B0FF3-A0E3-4D52-815D-422A61B6B79F}" srcOrd="2" destOrd="0" parTransId="{F9D68FBC-AB4F-4A7F-9510-6A6C2AC07451}" sibTransId="{D4B1E303-7529-4AEC-9DA6-242A7F5163BB}"/>
    <dgm:cxn modelId="{BC8CA4E7-D20C-4C43-8034-C6F515A6058F}" srcId="{401E6890-94F7-4E49-B12A-E9C966B830FD}" destId="{331792C4-3F42-4E06-958A-6907F4333E07}" srcOrd="3" destOrd="0" parTransId="{EAB27874-E878-4CFE-8F84-F1370108E6F8}" sibTransId="{E823BF18-D420-480E-BF27-071CA59E3B47}"/>
    <dgm:cxn modelId="{3E1AD109-3C9F-EE42-8DD9-F65538B17F16}" type="presParOf" srcId="{A2240166-41D9-B64C-BA88-2D92E55B9EDA}" destId="{5945E04A-95E2-AE44-AA8E-DF39677E86EF}" srcOrd="0" destOrd="0" presId="urn:microsoft.com/office/officeart/2005/8/layout/default"/>
    <dgm:cxn modelId="{876F9133-8C94-7D44-A451-D03100231F6F}" type="presParOf" srcId="{A2240166-41D9-B64C-BA88-2D92E55B9EDA}" destId="{5D535950-195E-0D4B-950F-A6351DF7A9A8}" srcOrd="1" destOrd="0" presId="urn:microsoft.com/office/officeart/2005/8/layout/default"/>
    <dgm:cxn modelId="{630AAFAF-A6C8-AA49-9CB2-807C2FD36EAE}" type="presParOf" srcId="{A2240166-41D9-B64C-BA88-2D92E55B9EDA}" destId="{18FE8D0F-C9D9-CE4F-B532-6E290A0A562D}" srcOrd="2" destOrd="0" presId="urn:microsoft.com/office/officeart/2005/8/layout/default"/>
    <dgm:cxn modelId="{4FF81AA9-B321-7F42-AEFC-5F268621E8DE}" type="presParOf" srcId="{A2240166-41D9-B64C-BA88-2D92E55B9EDA}" destId="{64BE3095-6E0C-514D-9AC0-601DA23BF248}" srcOrd="3" destOrd="0" presId="urn:microsoft.com/office/officeart/2005/8/layout/default"/>
    <dgm:cxn modelId="{7FC93949-D02D-1042-9A7F-B47A7F9ABC6B}" type="presParOf" srcId="{A2240166-41D9-B64C-BA88-2D92E55B9EDA}" destId="{2B62E120-68A8-AA45-80A1-2EF26AFB8491}" srcOrd="4" destOrd="0" presId="urn:microsoft.com/office/officeart/2005/8/layout/default"/>
    <dgm:cxn modelId="{D9461E40-A043-0C4D-897A-325D3FB42531}" type="presParOf" srcId="{A2240166-41D9-B64C-BA88-2D92E55B9EDA}" destId="{BF4BB4A7-7883-2248-9EB4-2704D567DC10}" srcOrd="5" destOrd="0" presId="urn:microsoft.com/office/officeart/2005/8/layout/default"/>
    <dgm:cxn modelId="{401E4FE7-AC06-4342-A9B2-E778F249EAFE}" type="presParOf" srcId="{A2240166-41D9-B64C-BA88-2D92E55B9EDA}" destId="{02B16898-C889-CE43-950F-6EF9654AAF89}" srcOrd="6" destOrd="0" presId="urn:microsoft.com/office/officeart/2005/8/layout/default"/>
    <dgm:cxn modelId="{980CEE85-C20B-436D-B8C0-1E982037EC98}" type="presParOf" srcId="{A2240166-41D9-B64C-BA88-2D92E55B9EDA}" destId="{AE817AD8-312B-4918-BA95-F75AE6B3646D}" srcOrd="7" destOrd="0" presId="urn:microsoft.com/office/officeart/2005/8/layout/default"/>
    <dgm:cxn modelId="{1056F9F3-D8A6-47F6-B991-967762D0373E}" type="presParOf" srcId="{A2240166-41D9-B64C-BA88-2D92E55B9EDA}" destId="{E07E3CC3-0AB8-49B3-805B-C75BF421CE19}" srcOrd="8" destOrd="0" presId="urn:microsoft.com/office/officeart/2005/8/layout/default"/>
    <dgm:cxn modelId="{11FD2A54-1F1F-4C80-9EC9-636F6848737C}" type="presParOf" srcId="{A2240166-41D9-B64C-BA88-2D92E55B9EDA}" destId="{20769650-546F-46D1-86E7-3E99DB76178D}" srcOrd="9" destOrd="0" presId="urn:microsoft.com/office/officeart/2005/8/layout/default"/>
    <dgm:cxn modelId="{72A17321-04FA-4418-96AE-5EDE52CAD930}" type="presParOf" srcId="{A2240166-41D9-B64C-BA88-2D92E55B9EDA}" destId="{95B8C3CE-C328-4F05-954D-CB2BFBB9E24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DE14217-2360-451C-B4F1-9B392F27494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02FF5D9-12CB-4ACB-B5E5-22C583D1FD51}">
      <dgm:prSet/>
      <dgm:spPr/>
      <dgm:t>
        <a:bodyPr/>
        <a:lstStyle/>
        <a:p>
          <a:r>
            <a:rPr lang="en-US"/>
            <a:t>Financial Assistance</a:t>
          </a:r>
        </a:p>
      </dgm:t>
    </dgm:pt>
    <dgm:pt modelId="{E3809F4D-7B7F-4A16-BD86-401E0937E141}" type="parTrans" cxnId="{10F89FF0-E29D-4859-BC77-376AFFF7011A}">
      <dgm:prSet/>
      <dgm:spPr/>
      <dgm:t>
        <a:bodyPr/>
        <a:lstStyle/>
        <a:p>
          <a:endParaRPr lang="en-US"/>
        </a:p>
      </dgm:t>
    </dgm:pt>
    <dgm:pt modelId="{08FE55D7-B428-436F-BD5D-94876B6952B2}" type="sibTrans" cxnId="{10F89FF0-E29D-4859-BC77-376AFFF7011A}">
      <dgm:prSet/>
      <dgm:spPr/>
      <dgm:t>
        <a:bodyPr/>
        <a:lstStyle/>
        <a:p>
          <a:endParaRPr lang="en-US"/>
        </a:p>
      </dgm:t>
    </dgm:pt>
    <dgm:pt modelId="{A769F2C8-E35A-4AB4-B4A7-B819F17AB212}">
      <dgm:prSet/>
      <dgm:spPr/>
      <dgm:t>
        <a:bodyPr/>
        <a:lstStyle/>
        <a:p>
          <a:r>
            <a:rPr lang="en-US"/>
            <a:t>Rental application fees</a:t>
          </a:r>
        </a:p>
      </dgm:t>
    </dgm:pt>
    <dgm:pt modelId="{F33C768E-4A9D-42D7-A64E-0440A4290F2A}" type="parTrans" cxnId="{D503576E-0C32-427E-82A8-32ACBBE86F70}">
      <dgm:prSet/>
      <dgm:spPr/>
      <dgm:t>
        <a:bodyPr/>
        <a:lstStyle/>
        <a:p>
          <a:endParaRPr lang="en-US"/>
        </a:p>
      </dgm:t>
    </dgm:pt>
    <dgm:pt modelId="{D4DFA421-93BC-489E-920E-A395F997C4F7}" type="sibTrans" cxnId="{D503576E-0C32-427E-82A8-32ACBBE86F70}">
      <dgm:prSet/>
      <dgm:spPr/>
      <dgm:t>
        <a:bodyPr/>
        <a:lstStyle/>
        <a:p>
          <a:endParaRPr lang="en-US"/>
        </a:p>
      </dgm:t>
    </dgm:pt>
    <dgm:pt modelId="{453D9981-3A29-4E2A-8933-BD3575C6C27D}">
      <dgm:prSet/>
      <dgm:spPr/>
      <dgm:t>
        <a:bodyPr/>
        <a:lstStyle/>
        <a:p>
          <a:r>
            <a:rPr lang="en-US"/>
            <a:t>Security deposit (max 2 months rent)</a:t>
          </a:r>
        </a:p>
      </dgm:t>
    </dgm:pt>
    <dgm:pt modelId="{68D73552-A01E-4329-A0A0-DA71C3CEBA42}" type="parTrans" cxnId="{FB628217-9CE8-4245-890A-ACD1F7493C87}">
      <dgm:prSet/>
      <dgm:spPr/>
      <dgm:t>
        <a:bodyPr/>
        <a:lstStyle/>
        <a:p>
          <a:endParaRPr lang="en-US"/>
        </a:p>
      </dgm:t>
    </dgm:pt>
    <dgm:pt modelId="{508D6BB4-A5A6-46DE-961F-E78E643C25C9}" type="sibTrans" cxnId="{FB628217-9CE8-4245-890A-ACD1F7493C87}">
      <dgm:prSet/>
      <dgm:spPr/>
      <dgm:t>
        <a:bodyPr/>
        <a:lstStyle/>
        <a:p>
          <a:endParaRPr lang="en-US"/>
        </a:p>
      </dgm:t>
    </dgm:pt>
    <dgm:pt modelId="{6A0E1210-881E-46F1-A5E9-EA1E6EBC1868}">
      <dgm:prSet/>
      <dgm:spPr/>
      <dgm:t>
        <a:bodyPr/>
        <a:lstStyle/>
        <a:p>
          <a:r>
            <a:rPr lang="en-US"/>
            <a:t>Utility deposit paid to provider</a:t>
          </a:r>
        </a:p>
      </dgm:t>
    </dgm:pt>
    <dgm:pt modelId="{3EE4E777-F7F3-4305-B38B-D5FF774AA480}" type="parTrans" cxnId="{435F912A-8867-44A3-BC08-F874128B8CAB}">
      <dgm:prSet/>
      <dgm:spPr/>
      <dgm:t>
        <a:bodyPr/>
        <a:lstStyle/>
        <a:p>
          <a:endParaRPr lang="en-US"/>
        </a:p>
      </dgm:t>
    </dgm:pt>
    <dgm:pt modelId="{16AB4C22-DA8B-41CD-B039-E69CBC247A59}" type="sibTrans" cxnId="{435F912A-8867-44A3-BC08-F874128B8CAB}">
      <dgm:prSet/>
      <dgm:spPr/>
      <dgm:t>
        <a:bodyPr/>
        <a:lstStyle/>
        <a:p>
          <a:endParaRPr lang="en-US"/>
        </a:p>
      </dgm:t>
    </dgm:pt>
    <dgm:pt modelId="{E7392A94-8AB1-4A6F-B474-A7C039616B89}">
      <dgm:prSet/>
      <dgm:spPr/>
      <dgm:t>
        <a:bodyPr/>
        <a:lstStyle/>
        <a:p>
          <a:r>
            <a:rPr lang="en-US"/>
            <a:t>Utility payments (up to 24 months, including 6 mos arrears)</a:t>
          </a:r>
        </a:p>
      </dgm:t>
    </dgm:pt>
    <dgm:pt modelId="{4B45BA03-14FE-4063-9826-4650EEA38F14}" type="parTrans" cxnId="{A28CDF67-582F-4FEB-9468-21A10E91E92C}">
      <dgm:prSet/>
      <dgm:spPr/>
      <dgm:t>
        <a:bodyPr/>
        <a:lstStyle/>
        <a:p>
          <a:endParaRPr lang="en-US"/>
        </a:p>
      </dgm:t>
    </dgm:pt>
    <dgm:pt modelId="{2C524A92-5C5F-4929-8EB2-F8EC343F312E}" type="sibTrans" cxnId="{A28CDF67-582F-4FEB-9468-21A10E91E92C}">
      <dgm:prSet/>
      <dgm:spPr/>
      <dgm:t>
        <a:bodyPr/>
        <a:lstStyle/>
        <a:p>
          <a:endParaRPr lang="en-US"/>
        </a:p>
      </dgm:t>
    </dgm:pt>
    <dgm:pt modelId="{8BC2CF6D-C12C-4E1E-B24F-9284F10D4F9F}">
      <dgm:prSet/>
      <dgm:spPr/>
      <dgm:t>
        <a:bodyPr/>
        <a:lstStyle/>
        <a:p>
          <a:r>
            <a:rPr lang="en-US"/>
            <a:t>Moving costs</a:t>
          </a:r>
        </a:p>
      </dgm:t>
    </dgm:pt>
    <dgm:pt modelId="{D6444FB5-E164-4CDC-80F7-2F0231DD22FD}" type="parTrans" cxnId="{D7FA70DF-A357-498C-93C3-097E1C16C934}">
      <dgm:prSet/>
      <dgm:spPr/>
      <dgm:t>
        <a:bodyPr/>
        <a:lstStyle/>
        <a:p>
          <a:endParaRPr lang="en-US"/>
        </a:p>
      </dgm:t>
    </dgm:pt>
    <dgm:pt modelId="{270FC18A-A63B-4009-9D10-C623E9877B7F}" type="sibTrans" cxnId="{D7FA70DF-A357-498C-93C3-097E1C16C934}">
      <dgm:prSet/>
      <dgm:spPr/>
      <dgm:t>
        <a:bodyPr/>
        <a:lstStyle/>
        <a:p>
          <a:endParaRPr lang="en-US"/>
        </a:p>
      </dgm:t>
    </dgm:pt>
    <dgm:pt modelId="{8532CBBD-3312-4C92-9EAF-E47C4E0B9F71}">
      <dgm:prSet/>
      <dgm:spPr/>
      <dgm:t>
        <a:bodyPr/>
        <a:lstStyle/>
        <a:p>
          <a:r>
            <a:rPr lang="en-US"/>
            <a:t>Rental arrears (up to 6 mos)</a:t>
          </a:r>
        </a:p>
      </dgm:t>
    </dgm:pt>
    <dgm:pt modelId="{33D21BDE-C4D6-4ADF-B0F3-3E73C1A65EC1}" type="parTrans" cxnId="{04E3D100-D6D2-432C-A174-997D3D3A9875}">
      <dgm:prSet/>
      <dgm:spPr/>
      <dgm:t>
        <a:bodyPr/>
        <a:lstStyle/>
        <a:p>
          <a:endParaRPr lang="en-US"/>
        </a:p>
      </dgm:t>
    </dgm:pt>
    <dgm:pt modelId="{5FDF26F5-3B9C-41C6-89BA-0183F8322199}" type="sibTrans" cxnId="{04E3D100-D6D2-432C-A174-997D3D3A9875}">
      <dgm:prSet/>
      <dgm:spPr/>
      <dgm:t>
        <a:bodyPr/>
        <a:lstStyle/>
        <a:p>
          <a:endParaRPr lang="en-US"/>
        </a:p>
      </dgm:t>
    </dgm:pt>
    <dgm:pt modelId="{6E70BA29-1172-47D9-82C4-2B3CF1E85097}">
      <dgm:prSet/>
      <dgm:spPr/>
      <dgm:t>
        <a:bodyPr/>
        <a:lstStyle/>
        <a:p>
          <a:r>
            <a:rPr lang="en-US"/>
            <a:t>Short-Medium Term Rental Assistance</a:t>
          </a:r>
        </a:p>
      </dgm:t>
    </dgm:pt>
    <dgm:pt modelId="{DA4DFDA7-25BF-42A2-80E4-228E68D9605B}" type="parTrans" cxnId="{81D8B9B5-1A9A-4E78-B8C0-6970FE17EACF}">
      <dgm:prSet/>
      <dgm:spPr/>
      <dgm:t>
        <a:bodyPr/>
        <a:lstStyle/>
        <a:p>
          <a:endParaRPr lang="en-US"/>
        </a:p>
      </dgm:t>
    </dgm:pt>
    <dgm:pt modelId="{1806969C-A714-479D-BFC2-8984BA812094}" type="sibTrans" cxnId="{81D8B9B5-1A9A-4E78-B8C0-6970FE17EACF}">
      <dgm:prSet/>
      <dgm:spPr/>
      <dgm:t>
        <a:bodyPr/>
        <a:lstStyle/>
        <a:p>
          <a:endParaRPr lang="en-US"/>
        </a:p>
      </dgm:t>
    </dgm:pt>
    <dgm:pt modelId="{B897211D-45BE-4212-8DFD-601D7F79F8E1}">
      <dgm:prSet/>
      <dgm:spPr/>
      <dgm:t>
        <a:bodyPr/>
        <a:lstStyle/>
        <a:p>
          <a:r>
            <a:rPr lang="en-US"/>
            <a:t>Short term up to 3 mos</a:t>
          </a:r>
        </a:p>
      </dgm:t>
    </dgm:pt>
    <dgm:pt modelId="{02190A3D-4730-4186-B2CD-15BED77886AC}" type="parTrans" cxnId="{D3B0E8C2-A52D-4FFF-8E5C-DCC30C925298}">
      <dgm:prSet/>
      <dgm:spPr/>
      <dgm:t>
        <a:bodyPr/>
        <a:lstStyle/>
        <a:p>
          <a:endParaRPr lang="en-US"/>
        </a:p>
      </dgm:t>
    </dgm:pt>
    <dgm:pt modelId="{650AC93E-5DB4-45CA-95A6-13861E39E3B6}" type="sibTrans" cxnId="{D3B0E8C2-A52D-4FFF-8E5C-DCC30C925298}">
      <dgm:prSet/>
      <dgm:spPr/>
      <dgm:t>
        <a:bodyPr/>
        <a:lstStyle/>
        <a:p>
          <a:endParaRPr lang="en-US"/>
        </a:p>
      </dgm:t>
    </dgm:pt>
    <dgm:pt modelId="{8B604F38-2B20-4824-AA35-E53C568F5243}">
      <dgm:prSet/>
      <dgm:spPr/>
      <dgm:t>
        <a:bodyPr/>
        <a:lstStyle/>
        <a:p>
          <a:r>
            <a:rPr lang="en-US"/>
            <a:t>Medium term 3-24 months</a:t>
          </a:r>
        </a:p>
      </dgm:t>
    </dgm:pt>
    <dgm:pt modelId="{8DA2406C-3ED4-4657-99FC-AEE595C0110B}" type="parTrans" cxnId="{A7EE98C5-C797-481B-B59C-125C1056592E}">
      <dgm:prSet/>
      <dgm:spPr/>
      <dgm:t>
        <a:bodyPr/>
        <a:lstStyle/>
        <a:p>
          <a:endParaRPr lang="en-US"/>
        </a:p>
      </dgm:t>
    </dgm:pt>
    <dgm:pt modelId="{28E3CC43-B74E-42C9-90D7-C573E55CCB2E}" type="sibTrans" cxnId="{A7EE98C5-C797-481B-B59C-125C1056592E}">
      <dgm:prSet/>
      <dgm:spPr/>
      <dgm:t>
        <a:bodyPr/>
        <a:lstStyle/>
        <a:p>
          <a:endParaRPr lang="en-US"/>
        </a:p>
      </dgm:t>
    </dgm:pt>
    <dgm:pt modelId="{2DD5BECD-82F2-4357-91DB-2BC0FD7F9C21}">
      <dgm:prSet/>
      <dgm:spPr/>
      <dgm:t>
        <a:bodyPr/>
        <a:lstStyle/>
        <a:p>
          <a:r>
            <a:rPr lang="en-US"/>
            <a:t>Maximum 24 months over 3 year period</a:t>
          </a:r>
        </a:p>
      </dgm:t>
    </dgm:pt>
    <dgm:pt modelId="{7EB39EBC-A17E-4A93-9360-39A0DF52307B}" type="parTrans" cxnId="{F0DCD00B-4F81-47BE-85A8-0DBCBD045D55}">
      <dgm:prSet/>
      <dgm:spPr/>
      <dgm:t>
        <a:bodyPr/>
        <a:lstStyle/>
        <a:p>
          <a:endParaRPr lang="en-US"/>
        </a:p>
      </dgm:t>
    </dgm:pt>
    <dgm:pt modelId="{1B626496-108A-4020-98B4-61A66323C46A}" type="sibTrans" cxnId="{F0DCD00B-4F81-47BE-85A8-0DBCBD045D55}">
      <dgm:prSet/>
      <dgm:spPr/>
      <dgm:t>
        <a:bodyPr/>
        <a:lstStyle/>
        <a:p>
          <a:endParaRPr lang="en-US"/>
        </a:p>
      </dgm:t>
    </dgm:pt>
    <dgm:pt modelId="{8C50355F-3491-48E5-B39F-AE7329424C65}" type="pres">
      <dgm:prSet presAssocID="{0DE14217-2360-451C-B4F1-9B392F274940}" presName="linear" presStyleCnt="0">
        <dgm:presLayoutVars>
          <dgm:animLvl val="lvl"/>
          <dgm:resizeHandles val="exact"/>
        </dgm:presLayoutVars>
      </dgm:prSet>
      <dgm:spPr/>
    </dgm:pt>
    <dgm:pt modelId="{D4B4C0E9-04A5-48AF-8D22-7A23BE4AF6B5}" type="pres">
      <dgm:prSet presAssocID="{102FF5D9-12CB-4ACB-B5E5-22C583D1FD51}" presName="parentText" presStyleLbl="node1" presStyleIdx="0" presStyleCnt="2">
        <dgm:presLayoutVars>
          <dgm:chMax val="0"/>
          <dgm:bulletEnabled val="1"/>
        </dgm:presLayoutVars>
      </dgm:prSet>
      <dgm:spPr/>
    </dgm:pt>
    <dgm:pt modelId="{D9E1A48A-3646-40A5-BFE0-00814360FF59}" type="pres">
      <dgm:prSet presAssocID="{102FF5D9-12CB-4ACB-B5E5-22C583D1FD51}" presName="childText" presStyleLbl="revTx" presStyleIdx="0" presStyleCnt="2">
        <dgm:presLayoutVars>
          <dgm:bulletEnabled val="1"/>
        </dgm:presLayoutVars>
      </dgm:prSet>
      <dgm:spPr/>
    </dgm:pt>
    <dgm:pt modelId="{B7B7D6CE-DEB3-424A-A086-3D209C87D24D}" type="pres">
      <dgm:prSet presAssocID="{6E70BA29-1172-47D9-82C4-2B3CF1E85097}" presName="parentText" presStyleLbl="node1" presStyleIdx="1" presStyleCnt="2">
        <dgm:presLayoutVars>
          <dgm:chMax val="0"/>
          <dgm:bulletEnabled val="1"/>
        </dgm:presLayoutVars>
      </dgm:prSet>
      <dgm:spPr/>
    </dgm:pt>
    <dgm:pt modelId="{2C333AC6-A461-4DEC-9BAC-3A42B08C9F16}" type="pres">
      <dgm:prSet presAssocID="{6E70BA29-1172-47D9-82C4-2B3CF1E85097}" presName="childText" presStyleLbl="revTx" presStyleIdx="1" presStyleCnt="2">
        <dgm:presLayoutVars>
          <dgm:bulletEnabled val="1"/>
        </dgm:presLayoutVars>
      </dgm:prSet>
      <dgm:spPr/>
    </dgm:pt>
  </dgm:ptLst>
  <dgm:cxnLst>
    <dgm:cxn modelId="{04E3D100-D6D2-432C-A174-997D3D3A9875}" srcId="{102FF5D9-12CB-4ACB-B5E5-22C583D1FD51}" destId="{8532CBBD-3312-4C92-9EAF-E47C4E0B9F71}" srcOrd="5" destOrd="0" parTransId="{33D21BDE-C4D6-4ADF-B0F3-3E73C1A65EC1}" sibTransId="{5FDF26F5-3B9C-41C6-89BA-0183F8322199}"/>
    <dgm:cxn modelId="{720B0008-E4FE-4372-AE47-4D3B974DFCC3}" type="presOf" srcId="{8BC2CF6D-C12C-4E1E-B24F-9284F10D4F9F}" destId="{D9E1A48A-3646-40A5-BFE0-00814360FF59}" srcOrd="0" destOrd="4" presId="urn:microsoft.com/office/officeart/2005/8/layout/vList2"/>
    <dgm:cxn modelId="{F0DCD00B-4F81-47BE-85A8-0DBCBD045D55}" srcId="{6E70BA29-1172-47D9-82C4-2B3CF1E85097}" destId="{2DD5BECD-82F2-4357-91DB-2BC0FD7F9C21}" srcOrd="2" destOrd="0" parTransId="{7EB39EBC-A17E-4A93-9360-39A0DF52307B}" sibTransId="{1B626496-108A-4020-98B4-61A66323C46A}"/>
    <dgm:cxn modelId="{1C77A20D-0A97-4932-B7C4-0241D286EE43}" type="presOf" srcId="{6E70BA29-1172-47D9-82C4-2B3CF1E85097}" destId="{B7B7D6CE-DEB3-424A-A086-3D209C87D24D}" srcOrd="0" destOrd="0" presId="urn:microsoft.com/office/officeart/2005/8/layout/vList2"/>
    <dgm:cxn modelId="{FB628217-9CE8-4245-890A-ACD1F7493C87}" srcId="{102FF5D9-12CB-4ACB-B5E5-22C583D1FD51}" destId="{453D9981-3A29-4E2A-8933-BD3575C6C27D}" srcOrd="1" destOrd="0" parTransId="{68D73552-A01E-4329-A0A0-DA71C3CEBA42}" sibTransId="{508D6BB4-A5A6-46DE-961F-E78E643C25C9}"/>
    <dgm:cxn modelId="{B6F43218-27BF-4CAF-A6C9-1B492DB83846}" type="presOf" srcId="{E7392A94-8AB1-4A6F-B474-A7C039616B89}" destId="{D9E1A48A-3646-40A5-BFE0-00814360FF59}" srcOrd="0" destOrd="3" presId="urn:microsoft.com/office/officeart/2005/8/layout/vList2"/>
    <dgm:cxn modelId="{D3352D22-5554-485C-8AD6-908649290DDF}" type="presOf" srcId="{8B604F38-2B20-4824-AA35-E53C568F5243}" destId="{2C333AC6-A461-4DEC-9BAC-3A42B08C9F16}" srcOrd="0" destOrd="1" presId="urn:microsoft.com/office/officeart/2005/8/layout/vList2"/>
    <dgm:cxn modelId="{7FDADE23-ED37-4903-A2E3-E00AEF83AB87}" type="presOf" srcId="{6A0E1210-881E-46F1-A5E9-EA1E6EBC1868}" destId="{D9E1A48A-3646-40A5-BFE0-00814360FF59}" srcOrd="0" destOrd="2" presId="urn:microsoft.com/office/officeart/2005/8/layout/vList2"/>
    <dgm:cxn modelId="{435F912A-8867-44A3-BC08-F874128B8CAB}" srcId="{102FF5D9-12CB-4ACB-B5E5-22C583D1FD51}" destId="{6A0E1210-881E-46F1-A5E9-EA1E6EBC1868}" srcOrd="2" destOrd="0" parTransId="{3EE4E777-F7F3-4305-B38B-D5FF774AA480}" sibTransId="{16AB4C22-DA8B-41CD-B039-E69CBC247A59}"/>
    <dgm:cxn modelId="{C70E0F2F-2ECD-4AE8-A517-BA58E83B0D5D}" type="presOf" srcId="{102FF5D9-12CB-4ACB-B5E5-22C583D1FD51}" destId="{D4B4C0E9-04A5-48AF-8D22-7A23BE4AF6B5}" srcOrd="0" destOrd="0" presId="urn:microsoft.com/office/officeart/2005/8/layout/vList2"/>
    <dgm:cxn modelId="{8F471634-DD59-40AF-AC98-485385597370}" type="presOf" srcId="{B897211D-45BE-4212-8DFD-601D7F79F8E1}" destId="{2C333AC6-A461-4DEC-9BAC-3A42B08C9F16}" srcOrd="0" destOrd="0" presId="urn:microsoft.com/office/officeart/2005/8/layout/vList2"/>
    <dgm:cxn modelId="{A28CDF67-582F-4FEB-9468-21A10E91E92C}" srcId="{102FF5D9-12CB-4ACB-B5E5-22C583D1FD51}" destId="{E7392A94-8AB1-4A6F-B474-A7C039616B89}" srcOrd="3" destOrd="0" parTransId="{4B45BA03-14FE-4063-9826-4650EEA38F14}" sibTransId="{2C524A92-5C5F-4929-8EB2-F8EC343F312E}"/>
    <dgm:cxn modelId="{D503576E-0C32-427E-82A8-32ACBBE86F70}" srcId="{102FF5D9-12CB-4ACB-B5E5-22C583D1FD51}" destId="{A769F2C8-E35A-4AB4-B4A7-B819F17AB212}" srcOrd="0" destOrd="0" parTransId="{F33C768E-4A9D-42D7-A64E-0440A4290F2A}" sibTransId="{D4DFA421-93BC-489E-920E-A395F997C4F7}"/>
    <dgm:cxn modelId="{6EF55181-F482-4634-9035-C33035EF11D0}" type="presOf" srcId="{453D9981-3A29-4E2A-8933-BD3575C6C27D}" destId="{D9E1A48A-3646-40A5-BFE0-00814360FF59}" srcOrd="0" destOrd="1" presId="urn:microsoft.com/office/officeart/2005/8/layout/vList2"/>
    <dgm:cxn modelId="{215D2D97-801A-4463-ACB6-4C2B58493AF6}" type="presOf" srcId="{2DD5BECD-82F2-4357-91DB-2BC0FD7F9C21}" destId="{2C333AC6-A461-4DEC-9BAC-3A42B08C9F16}" srcOrd="0" destOrd="2" presId="urn:microsoft.com/office/officeart/2005/8/layout/vList2"/>
    <dgm:cxn modelId="{81D8B9B5-1A9A-4E78-B8C0-6970FE17EACF}" srcId="{0DE14217-2360-451C-B4F1-9B392F274940}" destId="{6E70BA29-1172-47D9-82C4-2B3CF1E85097}" srcOrd="1" destOrd="0" parTransId="{DA4DFDA7-25BF-42A2-80E4-228E68D9605B}" sibTransId="{1806969C-A714-479D-BFC2-8984BA812094}"/>
    <dgm:cxn modelId="{D3B0E8C2-A52D-4FFF-8E5C-DCC30C925298}" srcId="{6E70BA29-1172-47D9-82C4-2B3CF1E85097}" destId="{B897211D-45BE-4212-8DFD-601D7F79F8E1}" srcOrd="0" destOrd="0" parTransId="{02190A3D-4730-4186-B2CD-15BED77886AC}" sibTransId="{650AC93E-5DB4-45CA-95A6-13861E39E3B6}"/>
    <dgm:cxn modelId="{A7EE98C5-C797-481B-B59C-125C1056592E}" srcId="{6E70BA29-1172-47D9-82C4-2B3CF1E85097}" destId="{8B604F38-2B20-4824-AA35-E53C568F5243}" srcOrd="1" destOrd="0" parTransId="{8DA2406C-3ED4-4657-99FC-AEE595C0110B}" sibTransId="{28E3CC43-B74E-42C9-90D7-C573E55CCB2E}"/>
    <dgm:cxn modelId="{D7FA70DF-A357-498C-93C3-097E1C16C934}" srcId="{102FF5D9-12CB-4ACB-B5E5-22C583D1FD51}" destId="{8BC2CF6D-C12C-4E1E-B24F-9284F10D4F9F}" srcOrd="4" destOrd="0" parTransId="{D6444FB5-E164-4CDC-80F7-2F0231DD22FD}" sibTransId="{270FC18A-A63B-4009-9D10-C623E9877B7F}"/>
    <dgm:cxn modelId="{5E1395E8-A658-42DE-9077-F6035818459C}" type="presOf" srcId="{0DE14217-2360-451C-B4F1-9B392F274940}" destId="{8C50355F-3491-48E5-B39F-AE7329424C65}" srcOrd="0" destOrd="0" presId="urn:microsoft.com/office/officeart/2005/8/layout/vList2"/>
    <dgm:cxn modelId="{2F3098EF-D68F-436F-AF65-453E26F95429}" type="presOf" srcId="{A769F2C8-E35A-4AB4-B4A7-B819F17AB212}" destId="{D9E1A48A-3646-40A5-BFE0-00814360FF59}" srcOrd="0" destOrd="0" presId="urn:microsoft.com/office/officeart/2005/8/layout/vList2"/>
    <dgm:cxn modelId="{10F89FF0-E29D-4859-BC77-376AFFF7011A}" srcId="{0DE14217-2360-451C-B4F1-9B392F274940}" destId="{102FF5D9-12CB-4ACB-B5E5-22C583D1FD51}" srcOrd="0" destOrd="0" parTransId="{E3809F4D-7B7F-4A16-BD86-401E0937E141}" sibTransId="{08FE55D7-B428-436F-BD5D-94876B6952B2}"/>
    <dgm:cxn modelId="{66CFE7FF-9016-4348-8F3B-FB0ACF0471D2}" type="presOf" srcId="{8532CBBD-3312-4C92-9EAF-E47C4E0B9F71}" destId="{D9E1A48A-3646-40A5-BFE0-00814360FF59}" srcOrd="0" destOrd="5" presId="urn:microsoft.com/office/officeart/2005/8/layout/vList2"/>
    <dgm:cxn modelId="{C9F16081-CD59-4D8C-B769-B964668D3C38}" type="presParOf" srcId="{8C50355F-3491-48E5-B39F-AE7329424C65}" destId="{D4B4C0E9-04A5-48AF-8D22-7A23BE4AF6B5}" srcOrd="0" destOrd="0" presId="urn:microsoft.com/office/officeart/2005/8/layout/vList2"/>
    <dgm:cxn modelId="{225CEB36-E3AE-4A70-9B1A-BA40F605C833}" type="presParOf" srcId="{8C50355F-3491-48E5-B39F-AE7329424C65}" destId="{D9E1A48A-3646-40A5-BFE0-00814360FF59}" srcOrd="1" destOrd="0" presId="urn:microsoft.com/office/officeart/2005/8/layout/vList2"/>
    <dgm:cxn modelId="{06E7B664-D1CB-45D8-B9D0-DDA3B1649CBF}" type="presParOf" srcId="{8C50355F-3491-48E5-B39F-AE7329424C65}" destId="{B7B7D6CE-DEB3-424A-A086-3D209C87D24D}" srcOrd="2" destOrd="0" presId="urn:microsoft.com/office/officeart/2005/8/layout/vList2"/>
    <dgm:cxn modelId="{C6D715E7-A2CD-4E3B-9203-3288242D8940}" type="presParOf" srcId="{8C50355F-3491-48E5-B39F-AE7329424C65}" destId="{2C333AC6-A461-4DEC-9BAC-3A42B08C9F1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B9FDC95-DADB-42C3-BB85-71CC7DEA3E4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DB9EBCF-2543-4625-9E43-2FD0746C6304}">
      <dgm:prSet/>
      <dgm:spPr/>
      <dgm:t>
        <a:bodyPr/>
        <a:lstStyle/>
        <a:p>
          <a:r>
            <a:rPr lang="en-US" dirty="0"/>
            <a:t>All federal agencies are required to comply with the National Environmental Policy Act</a:t>
          </a:r>
        </a:p>
      </dgm:t>
    </dgm:pt>
    <dgm:pt modelId="{DE1458EA-AB16-4237-B4BB-DABC5940ECFA}" type="parTrans" cxnId="{6F3EE5EB-59CF-4698-9998-5B3DDCE8B49C}">
      <dgm:prSet/>
      <dgm:spPr/>
      <dgm:t>
        <a:bodyPr/>
        <a:lstStyle/>
        <a:p>
          <a:endParaRPr lang="en-US"/>
        </a:p>
      </dgm:t>
    </dgm:pt>
    <dgm:pt modelId="{2E5568B9-9660-4B48-8AC2-67EA9B843C97}" type="sibTrans" cxnId="{6F3EE5EB-59CF-4698-9998-5B3DDCE8B49C}">
      <dgm:prSet/>
      <dgm:spPr/>
      <dgm:t>
        <a:bodyPr/>
        <a:lstStyle/>
        <a:p>
          <a:endParaRPr lang="en-US"/>
        </a:p>
      </dgm:t>
    </dgm:pt>
    <dgm:pt modelId="{3FD8A683-D3B8-4430-AD1E-848D1CF9F7CA}">
      <dgm:prSet/>
      <dgm:spPr/>
      <dgm:t>
        <a:bodyPr/>
        <a:lstStyle/>
        <a:p>
          <a:r>
            <a:rPr lang="en-US" dirty="0"/>
            <a:t>HUD implements their compliance with NEPA through 24 CFR Part 58</a:t>
          </a:r>
        </a:p>
      </dgm:t>
    </dgm:pt>
    <dgm:pt modelId="{4DDFD341-EF3E-4C1F-A165-0D6E06A68183}" type="parTrans" cxnId="{780F90CA-1FCA-4FAD-A921-B5C41A5ED1CC}">
      <dgm:prSet/>
      <dgm:spPr/>
      <dgm:t>
        <a:bodyPr/>
        <a:lstStyle/>
        <a:p>
          <a:endParaRPr lang="en-US"/>
        </a:p>
      </dgm:t>
    </dgm:pt>
    <dgm:pt modelId="{B53BC76E-43CF-480D-958D-37E24EE3FD6F}" type="sibTrans" cxnId="{780F90CA-1FCA-4FAD-A921-B5C41A5ED1CC}">
      <dgm:prSet/>
      <dgm:spPr/>
      <dgm:t>
        <a:bodyPr/>
        <a:lstStyle/>
        <a:p>
          <a:endParaRPr lang="en-US"/>
        </a:p>
      </dgm:t>
    </dgm:pt>
    <dgm:pt modelId="{FF81996E-C9B3-4340-BFA8-F7455CA42B45}">
      <dgm:prSet/>
      <dgm:spPr/>
      <dgm:t>
        <a:bodyPr/>
        <a:lstStyle/>
        <a:p>
          <a:r>
            <a:rPr lang="en-US" dirty="0"/>
            <a:t>This is NOT a Phase I ESA, though that is often made part of the "Part 58 Review"</a:t>
          </a:r>
        </a:p>
      </dgm:t>
    </dgm:pt>
    <dgm:pt modelId="{879483EE-6C97-8442-B6D6-C84336B21509}" type="parTrans" cxnId="{0328BAB4-0731-0248-B535-5F1F5487E929}">
      <dgm:prSet/>
      <dgm:spPr/>
      <dgm:t>
        <a:bodyPr/>
        <a:lstStyle/>
        <a:p>
          <a:endParaRPr lang="en-US"/>
        </a:p>
      </dgm:t>
    </dgm:pt>
    <dgm:pt modelId="{94EF2F75-AFC4-EA45-8E51-AB520203CFF9}" type="sibTrans" cxnId="{0328BAB4-0731-0248-B535-5F1F5487E929}">
      <dgm:prSet/>
      <dgm:spPr/>
      <dgm:t>
        <a:bodyPr/>
        <a:lstStyle/>
        <a:p>
          <a:endParaRPr lang="en-US"/>
        </a:p>
      </dgm:t>
    </dgm:pt>
    <dgm:pt modelId="{01440C45-3D1B-9B42-BF81-D8A40C134AF6}">
      <dgm:prSet/>
      <dgm:spPr/>
      <dgm:t>
        <a:bodyPr/>
        <a:lstStyle/>
        <a:p>
          <a:r>
            <a:rPr lang="en-US"/>
            <a:t>Pre-planning tool to ensure the most environmental, social and economic benefit is achieved for the project (avoids wasted dollars)</a:t>
          </a:r>
          <a:endParaRPr lang="en-US" dirty="0"/>
        </a:p>
      </dgm:t>
    </dgm:pt>
    <dgm:pt modelId="{AE488910-A46D-8E45-9DA8-A854CD21130E}" type="parTrans" cxnId="{F28FF75C-3194-8140-9CA9-11D913EAB7E4}">
      <dgm:prSet/>
      <dgm:spPr/>
      <dgm:t>
        <a:bodyPr/>
        <a:lstStyle/>
        <a:p>
          <a:endParaRPr lang="en-US"/>
        </a:p>
      </dgm:t>
    </dgm:pt>
    <dgm:pt modelId="{8B5FD508-5DC2-9841-BF4B-A369583F0B5A}" type="sibTrans" cxnId="{F28FF75C-3194-8140-9CA9-11D913EAB7E4}">
      <dgm:prSet/>
      <dgm:spPr/>
      <dgm:t>
        <a:bodyPr/>
        <a:lstStyle/>
        <a:p>
          <a:endParaRPr lang="en-US"/>
        </a:p>
      </dgm:t>
    </dgm:pt>
    <dgm:pt modelId="{610388DB-FE1B-7443-ADDA-8A16AC97B160}" type="pres">
      <dgm:prSet presAssocID="{7B9FDC95-DADB-42C3-BB85-71CC7DEA3E4F}" presName="linear" presStyleCnt="0">
        <dgm:presLayoutVars>
          <dgm:animLvl val="lvl"/>
          <dgm:resizeHandles val="exact"/>
        </dgm:presLayoutVars>
      </dgm:prSet>
      <dgm:spPr/>
    </dgm:pt>
    <dgm:pt modelId="{08CDA56D-F3DD-3A4F-9372-A54BF55821D2}" type="pres">
      <dgm:prSet presAssocID="{4DB9EBCF-2543-4625-9E43-2FD0746C6304}" presName="parentText" presStyleLbl="node1" presStyleIdx="0" presStyleCnt="4">
        <dgm:presLayoutVars>
          <dgm:chMax val="0"/>
          <dgm:bulletEnabled val="1"/>
        </dgm:presLayoutVars>
      </dgm:prSet>
      <dgm:spPr/>
    </dgm:pt>
    <dgm:pt modelId="{AC28B5A4-A383-8A4C-9F35-4BAD655B6581}" type="pres">
      <dgm:prSet presAssocID="{2E5568B9-9660-4B48-8AC2-67EA9B843C97}" presName="spacer" presStyleCnt="0"/>
      <dgm:spPr/>
    </dgm:pt>
    <dgm:pt modelId="{2CDDE491-FA01-2044-9CB8-A6225126BC39}" type="pres">
      <dgm:prSet presAssocID="{3FD8A683-D3B8-4430-AD1E-848D1CF9F7CA}" presName="parentText" presStyleLbl="node1" presStyleIdx="1" presStyleCnt="4">
        <dgm:presLayoutVars>
          <dgm:chMax val="0"/>
          <dgm:bulletEnabled val="1"/>
        </dgm:presLayoutVars>
      </dgm:prSet>
      <dgm:spPr/>
    </dgm:pt>
    <dgm:pt modelId="{1EA17022-6329-2C45-A8C8-03CB1F4C1698}" type="pres">
      <dgm:prSet presAssocID="{B53BC76E-43CF-480D-958D-37E24EE3FD6F}" presName="spacer" presStyleCnt="0"/>
      <dgm:spPr/>
    </dgm:pt>
    <dgm:pt modelId="{38CEC10D-659F-1F49-98B7-32FB72136A2E}" type="pres">
      <dgm:prSet presAssocID="{FF81996E-C9B3-4340-BFA8-F7455CA42B45}" presName="parentText" presStyleLbl="node1" presStyleIdx="2" presStyleCnt="4">
        <dgm:presLayoutVars>
          <dgm:chMax val="0"/>
          <dgm:bulletEnabled val="1"/>
        </dgm:presLayoutVars>
      </dgm:prSet>
      <dgm:spPr/>
    </dgm:pt>
    <dgm:pt modelId="{6F9FD813-1D03-614C-B198-ABD508687D48}" type="pres">
      <dgm:prSet presAssocID="{94EF2F75-AFC4-EA45-8E51-AB520203CFF9}" presName="spacer" presStyleCnt="0"/>
      <dgm:spPr/>
    </dgm:pt>
    <dgm:pt modelId="{F7A213E6-1DDF-184E-AAF3-2FCCF2A6F103}" type="pres">
      <dgm:prSet presAssocID="{01440C45-3D1B-9B42-BF81-D8A40C134AF6}" presName="parentText" presStyleLbl="node1" presStyleIdx="3" presStyleCnt="4">
        <dgm:presLayoutVars>
          <dgm:chMax val="0"/>
          <dgm:bulletEnabled val="1"/>
        </dgm:presLayoutVars>
      </dgm:prSet>
      <dgm:spPr/>
    </dgm:pt>
  </dgm:ptLst>
  <dgm:cxnLst>
    <dgm:cxn modelId="{6389391B-8F91-E241-AC32-2754EAF40A9C}" type="presOf" srcId="{FF81996E-C9B3-4340-BFA8-F7455CA42B45}" destId="{38CEC10D-659F-1F49-98B7-32FB72136A2E}" srcOrd="0" destOrd="0" presId="urn:microsoft.com/office/officeart/2005/8/layout/vList2"/>
    <dgm:cxn modelId="{F28FF75C-3194-8140-9CA9-11D913EAB7E4}" srcId="{7B9FDC95-DADB-42C3-BB85-71CC7DEA3E4F}" destId="{01440C45-3D1B-9B42-BF81-D8A40C134AF6}" srcOrd="3" destOrd="0" parTransId="{AE488910-A46D-8E45-9DA8-A854CD21130E}" sibTransId="{8B5FD508-5DC2-9841-BF4B-A369583F0B5A}"/>
    <dgm:cxn modelId="{A799DD81-80BF-364A-9042-A6F19C281752}" type="presOf" srcId="{7B9FDC95-DADB-42C3-BB85-71CC7DEA3E4F}" destId="{610388DB-FE1B-7443-ADDA-8A16AC97B160}" srcOrd="0" destOrd="0" presId="urn:microsoft.com/office/officeart/2005/8/layout/vList2"/>
    <dgm:cxn modelId="{0328BAB4-0731-0248-B535-5F1F5487E929}" srcId="{7B9FDC95-DADB-42C3-BB85-71CC7DEA3E4F}" destId="{FF81996E-C9B3-4340-BFA8-F7455CA42B45}" srcOrd="2" destOrd="0" parTransId="{879483EE-6C97-8442-B6D6-C84336B21509}" sibTransId="{94EF2F75-AFC4-EA45-8E51-AB520203CFF9}"/>
    <dgm:cxn modelId="{FA6C84B5-8E32-614D-9B63-7DF1B34FD619}" type="presOf" srcId="{3FD8A683-D3B8-4430-AD1E-848D1CF9F7CA}" destId="{2CDDE491-FA01-2044-9CB8-A6225126BC39}" srcOrd="0" destOrd="0" presId="urn:microsoft.com/office/officeart/2005/8/layout/vList2"/>
    <dgm:cxn modelId="{780F90CA-1FCA-4FAD-A921-B5C41A5ED1CC}" srcId="{7B9FDC95-DADB-42C3-BB85-71CC7DEA3E4F}" destId="{3FD8A683-D3B8-4430-AD1E-848D1CF9F7CA}" srcOrd="1" destOrd="0" parTransId="{4DDFD341-EF3E-4C1F-A165-0D6E06A68183}" sibTransId="{B53BC76E-43CF-480D-958D-37E24EE3FD6F}"/>
    <dgm:cxn modelId="{F73ECEE3-7761-4F48-A7B5-86426DA2E107}" type="presOf" srcId="{4DB9EBCF-2543-4625-9E43-2FD0746C6304}" destId="{08CDA56D-F3DD-3A4F-9372-A54BF55821D2}" srcOrd="0" destOrd="0" presId="urn:microsoft.com/office/officeart/2005/8/layout/vList2"/>
    <dgm:cxn modelId="{6F3EE5EB-59CF-4698-9998-5B3DDCE8B49C}" srcId="{7B9FDC95-DADB-42C3-BB85-71CC7DEA3E4F}" destId="{4DB9EBCF-2543-4625-9E43-2FD0746C6304}" srcOrd="0" destOrd="0" parTransId="{DE1458EA-AB16-4237-B4BB-DABC5940ECFA}" sibTransId="{2E5568B9-9660-4B48-8AC2-67EA9B843C97}"/>
    <dgm:cxn modelId="{787B6DF2-7DDE-1A44-AC4B-48AF79D3F385}" type="presOf" srcId="{01440C45-3D1B-9B42-BF81-D8A40C134AF6}" destId="{F7A213E6-1DDF-184E-AAF3-2FCCF2A6F103}" srcOrd="0" destOrd="0" presId="urn:microsoft.com/office/officeart/2005/8/layout/vList2"/>
    <dgm:cxn modelId="{9E0D3634-B5D6-4743-A474-CF04E31E700A}" type="presParOf" srcId="{610388DB-FE1B-7443-ADDA-8A16AC97B160}" destId="{08CDA56D-F3DD-3A4F-9372-A54BF55821D2}" srcOrd="0" destOrd="0" presId="urn:microsoft.com/office/officeart/2005/8/layout/vList2"/>
    <dgm:cxn modelId="{DAA834B1-B11C-DD41-8F76-7FC7ACE3170D}" type="presParOf" srcId="{610388DB-FE1B-7443-ADDA-8A16AC97B160}" destId="{AC28B5A4-A383-8A4C-9F35-4BAD655B6581}" srcOrd="1" destOrd="0" presId="urn:microsoft.com/office/officeart/2005/8/layout/vList2"/>
    <dgm:cxn modelId="{D869DA54-03B9-C141-929C-0F5568D7C26E}" type="presParOf" srcId="{610388DB-FE1B-7443-ADDA-8A16AC97B160}" destId="{2CDDE491-FA01-2044-9CB8-A6225126BC39}" srcOrd="2" destOrd="0" presId="urn:microsoft.com/office/officeart/2005/8/layout/vList2"/>
    <dgm:cxn modelId="{0B337837-E373-2D46-AF8B-E1AABA4ADFBA}" type="presParOf" srcId="{610388DB-FE1B-7443-ADDA-8A16AC97B160}" destId="{1EA17022-6329-2C45-A8C8-03CB1F4C1698}" srcOrd="3" destOrd="0" presId="urn:microsoft.com/office/officeart/2005/8/layout/vList2"/>
    <dgm:cxn modelId="{419F2E58-E8DC-2145-8374-0C5FE6CB2A95}" type="presParOf" srcId="{610388DB-FE1B-7443-ADDA-8A16AC97B160}" destId="{38CEC10D-659F-1F49-98B7-32FB72136A2E}" srcOrd="4" destOrd="0" presId="urn:microsoft.com/office/officeart/2005/8/layout/vList2"/>
    <dgm:cxn modelId="{24EFDBB2-4176-D64E-8297-61FEE0D4BE57}" type="presParOf" srcId="{610388DB-FE1B-7443-ADDA-8A16AC97B160}" destId="{6F9FD813-1D03-614C-B198-ABD508687D48}" srcOrd="5" destOrd="0" presId="urn:microsoft.com/office/officeart/2005/8/layout/vList2"/>
    <dgm:cxn modelId="{E79FEC6F-F05B-CB4A-BA6A-0B304777D49F}" type="presParOf" srcId="{610388DB-FE1B-7443-ADDA-8A16AC97B160}" destId="{F7A213E6-1DDF-184E-AAF3-2FCCF2A6F10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63DBA9-A1B8-40D8-975E-4A2B4171CCD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9A5B746-3B94-4CC2-9C40-6071F133FB3E}">
      <dgm:prSet/>
      <dgm:spPr/>
      <dgm:t>
        <a:bodyPr/>
        <a:lstStyle/>
        <a:p>
          <a:r>
            <a:rPr lang="en-US"/>
            <a:t>Minimum 15 year affordability/compliance period</a:t>
          </a:r>
        </a:p>
      </dgm:t>
    </dgm:pt>
    <dgm:pt modelId="{CADA6AC8-7E74-488E-B48C-4A0FCD7949DB}" type="parTrans" cxnId="{860098CB-F187-43DA-8352-952F0A73B3F3}">
      <dgm:prSet/>
      <dgm:spPr/>
      <dgm:t>
        <a:bodyPr/>
        <a:lstStyle/>
        <a:p>
          <a:endParaRPr lang="en-US"/>
        </a:p>
      </dgm:t>
    </dgm:pt>
    <dgm:pt modelId="{885F71EE-F81D-4E9A-A0C8-21AB3F50154B}" type="sibTrans" cxnId="{860098CB-F187-43DA-8352-952F0A73B3F3}">
      <dgm:prSet/>
      <dgm:spPr/>
      <dgm:t>
        <a:bodyPr/>
        <a:lstStyle/>
        <a:p>
          <a:endParaRPr lang="en-US"/>
        </a:p>
      </dgm:t>
    </dgm:pt>
    <dgm:pt modelId="{74F8D862-E029-474C-9B14-F3937D2841D5}">
      <dgm:prSet/>
      <dgm:spPr/>
      <dgm:t>
        <a:bodyPr/>
        <a:lstStyle/>
        <a:p>
          <a:r>
            <a:rPr lang="en-US"/>
            <a:t>Must provide evidence of correct rent calculation (utility allowance)</a:t>
          </a:r>
        </a:p>
      </dgm:t>
    </dgm:pt>
    <dgm:pt modelId="{EF19243E-280A-4949-9341-E43CCE7FCD38}" type="parTrans" cxnId="{EA2AE670-05C2-4E39-9A9C-24AAFC656BAF}">
      <dgm:prSet/>
      <dgm:spPr/>
      <dgm:t>
        <a:bodyPr/>
        <a:lstStyle/>
        <a:p>
          <a:endParaRPr lang="en-US"/>
        </a:p>
      </dgm:t>
    </dgm:pt>
    <dgm:pt modelId="{BAC64504-E198-4AF7-B2E8-2BB3D4B8D0BE}" type="sibTrans" cxnId="{EA2AE670-05C2-4E39-9A9C-24AAFC656BAF}">
      <dgm:prSet/>
      <dgm:spPr/>
      <dgm:t>
        <a:bodyPr/>
        <a:lstStyle/>
        <a:p>
          <a:endParaRPr lang="en-US"/>
        </a:p>
      </dgm:t>
    </dgm:pt>
    <dgm:pt modelId="{FC53F3A4-A7A8-424B-BB5E-8BFFC541D8D3}">
      <dgm:prSet/>
      <dgm:spPr/>
      <dgm:t>
        <a:bodyPr/>
        <a:lstStyle/>
        <a:p>
          <a:r>
            <a:rPr lang="en-US" dirty="0"/>
            <a:t>Physical inspection upon completion, within 12 months of completion and every three years during affordability period.  Property must continue to meet state/local codes and County’s property standards</a:t>
          </a:r>
        </a:p>
      </dgm:t>
    </dgm:pt>
    <dgm:pt modelId="{25A6EDFB-8DC2-4444-8810-0ED206DE132E}" type="parTrans" cxnId="{FC373513-557F-4C90-B38E-FE87DD16B7B3}">
      <dgm:prSet/>
      <dgm:spPr/>
      <dgm:t>
        <a:bodyPr/>
        <a:lstStyle/>
        <a:p>
          <a:endParaRPr lang="en-US"/>
        </a:p>
      </dgm:t>
    </dgm:pt>
    <dgm:pt modelId="{50BE2A95-DCAB-4796-869E-09136D14FBE7}" type="sibTrans" cxnId="{FC373513-557F-4C90-B38E-FE87DD16B7B3}">
      <dgm:prSet/>
      <dgm:spPr/>
      <dgm:t>
        <a:bodyPr/>
        <a:lstStyle/>
        <a:p>
          <a:endParaRPr lang="en-US"/>
        </a:p>
      </dgm:t>
    </dgm:pt>
    <dgm:pt modelId="{C6B65380-714C-4F10-BF21-2E3EE72FBB18}">
      <dgm:prSet/>
      <dgm:spPr/>
      <dgm:t>
        <a:bodyPr/>
        <a:lstStyle/>
        <a:p>
          <a:r>
            <a:rPr lang="en-US"/>
            <a:t>Projects with 5+ units must submit an Affirmative Marketing Plan, and demonstrate outreach efforts</a:t>
          </a:r>
        </a:p>
      </dgm:t>
    </dgm:pt>
    <dgm:pt modelId="{462FF9C2-99DE-433B-A97F-58E92F42A8F6}" type="parTrans" cxnId="{B2D4D92C-EDCB-4C34-9C2F-556EADB82963}">
      <dgm:prSet/>
      <dgm:spPr/>
      <dgm:t>
        <a:bodyPr/>
        <a:lstStyle/>
        <a:p>
          <a:endParaRPr lang="en-US"/>
        </a:p>
      </dgm:t>
    </dgm:pt>
    <dgm:pt modelId="{75C77BBB-57B9-4535-A0D0-37D221D98136}" type="sibTrans" cxnId="{B2D4D92C-EDCB-4C34-9C2F-556EADB82963}">
      <dgm:prSet/>
      <dgm:spPr/>
      <dgm:t>
        <a:bodyPr/>
        <a:lstStyle/>
        <a:p>
          <a:endParaRPr lang="en-US"/>
        </a:p>
      </dgm:t>
    </dgm:pt>
    <dgm:pt modelId="{6FED5BD0-0FD0-42B2-9A7C-3D33826916CF}">
      <dgm:prSet/>
      <dgm:spPr/>
      <dgm:t>
        <a:bodyPr/>
        <a:lstStyle/>
        <a:p>
          <a:r>
            <a:rPr lang="en-US" dirty="0"/>
            <a:t>Rent increases must be approved by the County; tenants given minimum 30 day notice once County approves any increase.  Rent increases must be consistent with state landlord/tenant law</a:t>
          </a:r>
        </a:p>
      </dgm:t>
    </dgm:pt>
    <dgm:pt modelId="{3ED8817D-EF59-4185-AC31-293A03E121CA}" type="parTrans" cxnId="{C8D70BA4-25A1-4185-8B97-6E41B27417DE}">
      <dgm:prSet/>
      <dgm:spPr/>
      <dgm:t>
        <a:bodyPr/>
        <a:lstStyle/>
        <a:p>
          <a:endParaRPr lang="en-US"/>
        </a:p>
      </dgm:t>
    </dgm:pt>
    <dgm:pt modelId="{C5BB7C89-0F0F-4F16-8839-7A5B01FE6D5F}" type="sibTrans" cxnId="{C8D70BA4-25A1-4185-8B97-6E41B27417DE}">
      <dgm:prSet/>
      <dgm:spPr/>
      <dgm:t>
        <a:bodyPr/>
        <a:lstStyle/>
        <a:p>
          <a:endParaRPr lang="en-US"/>
        </a:p>
      </dgm:t>
    </dgm:pt>
    <dgm:pt modelId="{4C404393-014C-4513-A400-D92C777C6FCA}" type="pres">
      <dgm:prSet presAssocID="{3963DBA9-A1B8-40D8-975E-4A2B4171CCD2}" presName="root" presStyleCnt="0">
        <dgm:presLayoutVars>
          <dgm:dir/>
          <dgm:resizeHandles val="exact"/>
        </dgm:presLayoutVars>
      </dgm:prSet>
      <dgm:spPr/>
    </dgm:pt>
    <dgm:pt modelId="{7B09F333-82A9-4CF4-8757-0BDB1D9EB1C3}" type="pres">
      <dgm:prSet presAssocID="{49A5B746-3B94-4CC2-9C40-6071F133FB3E}" presName="compNode" presStyleCnt="0"/>
      <dgm:spPr/>
    </dgm:pt>
    <dgm:pt modelId="{E48E15F7-5CE8-4E95-A617-A0252EFA043D}" type="pres">
      <dgm:prSet presAssocID="{49A5B746-3B94-4CC2-9C40-6071F133FB3E}" presName="bgRect" presStyleLbl="bgShp" presStyleIdx="0" presStyleCnt="5"/>
      <dgm:spPr/>
    </dgm:pt>
    <dgm:pt modelId="{E2DC346C-DCB0-416E-A075-48B5A4130AF2}" type="pres">
      <dgm:prSet presAssocID="{49A5B746-3B94-4CC2-9C40-6071F133FB3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CA158BE1-4B5F-4F43-BF84-D891E874268B}" type="pres">
      <dgm:prSet presAssocID="{49A5B746-3B94-4CC2-9C40-6071F133FB3E}" presName="spaceRect" presStyleCnt="0"/>
      <dgm:spPr/>
    </dgm:pt>
    <dgm:pt modelId="{17C20D76-140C-4075-9594-AB86F21A42AC}" type="pres">
      <dgm:prSet presAssocID="{49A5B746-3B94-4CC2-9C40-6071F133FB3E}" presName="parTx" presStyleLbl="revTx" presStyleIdx="0" presStyleCnt="5">
        <dgm:presLayoutVars>
          <dgm:chMax val="0"/>
          <dgm:chPref val="0"/>
        </dgm:presLayoutVars>
      </dgm:prSet>
      <dgm:spPr/>
    </dgm:pt>
    <dgm:pt modelId="{088C4A71-981E-42ED-9BC6-1FEEEE0DB630}" type="pres">
      <dgm:prSet presAssocID="{885F71EE-F81D-4E9A-A0C8-21AB3F50154B}" presName="sibTrans" presStyleCnt="0"/>
      <dgm:spPr/>
    </dgm:pt>
    <dgm:pt modelId="{520B508D-3ABC-44B6-B30E-6D096823E8F5}" type="pres">
      <dgm:prSet presAssocID="{74F8D862-E029-474C-9B14-F3937D2841D5}" presName="compNode" presStyleCnt="0"/>
      <dgm:spPr/>
    </dgm:pt>
    <dgm:pt modelId="{88EFF73C-5CE5-469F-BFBE-3390E29119BC}" type="pres">
      <dgm:prSet presAssocID="{74F8D862-E029-474C-9B14-F3937D2841D5}" presName="bgRect" presStyleLbl="bgShp" presStyleIdx="1" presStyleCnt="5"/>
      <dgm:spPr/>
    </dgm:pt>
    <dgm:pt modelId="{A4E185C6-B014-4D42-AF57-E3F286B724EF}" type="pres">
      <dgm:prSet presAssocID="{74F8D862-E029-474C-9B14-F3937D2841D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culator"/>
        </a:ext>
      </dgm:extLst>
    </dgm:pt>
    <dgm:pt modelId="{90C8F9E6-92E0-440A-A39E-32BCFE898EE6}" type="pres">
      <dgm:prSet presAssocID="{74F8D862-E029-474C-9B14-F3937D2841D5}" presName="spaceRect" presStyleCnt="0"/>
      <dgm:spPr/>
    </dgm:pt>
    <dgm:pt modelId="{CF1A1AB1-90BA-4FC9-9548-96121ABD0DA5}" type="pres">
      <dgm:prSet presAssocID="{74F8D862-E029-474C-9B14-F3937D2841D5}" presName="parTx" presStyleLbl="revTx" presStyleIdx="1" presStyleCnt="5">
        <dgm:presLayoutVars>
          <dgm:chMax val="0"/>
          <dgm:chPref val="0"/>
        </dgm:presLayoutVars>
      </dgm:prSet>
      <dgm:spPr/>
    </dgm:pt>
    <dgm:pt modelId="{29767DC5-45BC-435B-8BAF-40A75AD0E4FC}" type="pres">
      <dgm:prSet presAssocID="{BAC64504-E198-4AF7-B2E8-2BB3D4B8D0BE}" presName="sibTrans" presStyleCnt="0"/>
      <dgm:spPr/>
    </dgm:pt>
    <dgm:pt modelId="{325DF5F7-B48C-44DC-B16B-EE609002565D}" type="pres">
      <dgm:prSet presAssocID="{FC53F3A4-A7A8-424B-BB5E-8BFFC541D8D3}" presName="compNode" presStyleCnt="0"/>
      <dgm:spPr/>
    </dgm:pt>
    <dgm:pt modelId="{A39F5435-86C4-48E0-B2EF-90D764F6CC38}" type="pres">
      <dgm:prSet presAssocID="{FC53F3A4-A7A8-424B-BB5E-8BFFC541D8D3}" presName="bgRect" presStyleLbl="bgShp" presStyleIdx="2" presStyleCnt="5"/>
      <dgm:spPr/>
    </dgm:pt>
    <dgm:pt modelId="{51193A32-96AC-4CFF-B3B4-C33B56EA7442}" type="pres">
      <dgm:prSet presAssocID="{FC53F3A4-A7A8-424B-BB5E-8BFFC541D8D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C43986D0-A6EC-4F7A-82C6-72D82F81D634}" type="pres">
      <dgm:prSet presAssocID="{FC53F3A4-A7A8-424B-BB5E-8BFFC541D8D3}" presName="spaceRect" presStyleCnt="0"/>
      <dgm:spPr/>
    </dgm:pt>
    <dgm:pt modelId="{4A261015-F69B-47EC-9869-A6DE5FAD2CC3}" type="pres">
      <dgm:prSet presAssocID="{FC53F3A4-A7A8-424B-BB5E-8BFFC541D8D3}" presName="parTx" presStyleLbl="revTx" presStyleIdx="2" presStyleCnt="5">
        <dgm:presLayoutVars>
          <dgm:chMax val="0"/>
          <dgm:chPref val="0"/>
        </dgm:presLayoutVars>
      </dgm:prSet>
      <dgm:spPr/>
    </dgm:pt>
    <dgm:pt modelId="{6713E5B5-5727-4C22-ABA5-BCFC8C769DCA}" type="pres">
      <dgm:prSet presAssocID="{50BE2A95-DCAB-4796-869E-09136D14FBE7}" presName="sibTrans" presStyleCnt="0"/>
      <dgm:spPr/>
    </dgm:pt>
    <dgm:pt modelId="{DAFC01A7-1D3C-4A95-B6B2-F5ACB43A644B}" type="pres">
      <dgm:prSet presAssocID="{C6B65380-714C-4F10-BF21-2E3EE72FBB18}" presName="compNode" presStyleCnt="0"/>
      <dgm:spPr/>
    </dgm:pt>
    <dgm:pt modelId="{07312B26-DDAD-4B92-94A3-31EC6BCE1FF3}" type="pres">
      <dgm:prSet presAssocID="{C6B65380-714C-4F10-BF21-2E3EE72FBB18}" presName="bgRect" presStyleLbl="bgShp" presStyleIdx="3" presStyleCnt="5"/>
      <dgm:spPr/>
    </dgm:pt>
    <dgm:pt modelId="{D135A8A4-FFC5-4FBE-B1A2-AABD21B79C07}" type="pres">
      <dgm:prSet presAssocID="{C6B65380-714C-4F10-BF21-2E3EE72FBB1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gaphone"/>
        </a:ext>
      </dgm:extLst>
    </dgm:pt>
    <dgm:pt modelId="{272CB3CC-FB70-413D-9FC5-428574B1A082}" type="pres">
      <dgm:prSet presAssocID="{C6B65380-714C-4F10-BF21-2E3EE72FBB18}" presName="spaceRect" presStyleCnt="0"/>
      <dgm:spPr/>
    </dgm:pt>
    <dgm:pt modelId="{6CE70A02-1800-40F6-AD5D-3BBADE908A39}" type="pres">
      <dgm:prSet presAssocID="{C6B65380-714C-4F10-BF21-2E3EE72FBB18}" presName="parTx" presStyleLbl="revTx" presStyleIdx="3" presStyleCnt="5">
        <dgm:presLayoutVars>
          <dgm:chMax val="0"/>
          <dgm:chPref val="0"/>
        </dgm:presLayoutVars>
      </dgm:prSet>
      <dgm:spPr/>
    </dgm:pt>
    <dgm:pt modelId="{210D9800-CF36-4201-AB4E-C5450C8148B3}" type="pres">
      <dgm:prSet presAssocID="{75C77BBB-57B9-4535-A0D0-37D221D98136}" presName="sibTrans" presStyleCnt="0"/>
      <dgm:spPr/>
    </dgm:pt>
    <dgm:pt modelId="{EA531064-17B1-42CD-AA12-7F01E11A941E}" type="pres">
      <dgm:prSet presAssocID="{6FED5BD0-0FD0-42B2-9A7C-3D33826916CF}" presName="compNode" presStyleCnt="0"/>
      <dgm:spPr/>
    </dgm:pt>
    <dgm:pt modelId="{EBD77E1A-5882-4B7F-BB20-E880EFF66597}" type="pres">
      <dgm:prSet presAssocID="{6FED5BD0-0FD0-42B2-9A7C-3D33826916CF}" presName="bgRect" presStyleLbl="bgShp" presStyleIdx="4" presStyleCnt="5"/>
      <dgm:spPr/>
    </dgm:pt>
    <dgm:pt modelId="{AF4FC8D3-9E84-4B1F-B336-A0BB978173C2}" type="pres">
      <dgm:prSet presAssocID="{6FED5BD0-0FD0-42B2-9A7C-3D33826916C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uburban scene"/>
        </a:ext>
      </dgm:extLst>
    </dgm:pt>
    <dgm:pt modelId="{AFC9890A-4124-426A-85E6-0BA5849EE4C3}" type="pres">
      <dgm:prSet presAssocID="{6FED5BD0-0FD0-42B2-9A7C-3D33826916CF}" presName="spaceRect" presStyleCnt="0"/>
      <dgm:spPr/>
    </dgm:pt>
    <dgm:pt modelId="{9C1CF00C-B722-4CAE-802C-77C424C50554}" type="pres">
      <dgm:prSet presAssocID="{6FED5BD0-0FD0-42B2-9A7C-3D33826916CF}" presName="parTx" presStyleLbl="revTx" presStyleIdx="4" presStyleCnt="5">
        <dgm:presLayoutVars>
          <dgm:chMax val="0"/>
          <dgm:chPref val="0"/>
        </dgm:presLayoutVars>
      </dgm:prSet>
      <dgm:spPr/>
    </dgm:pt>
  </dgm:ptLst>
  <dgm:cxnLst>
    <dgm:cxn modelId="{FC373513-557F-4C90-B38E-FE87DD16B7B3}" srcId="{3963DBA9-A1B8-40D8-975E-4A2B4171CCD2}" destId="{FC53F3A4-A7A8-424B-BB5E-8BFFC541D8D3}" srcOrd="2" destOrd="0" parTransId="{25A6EDFB-8DC2-4444-8810-0ED206DE132E}" sibTransId="{50BE2A95-DCAB-4796-869E-09136D14FBE7}"/>
    <dgm:cxn modelId="{45CD7517-BB4B-4CC3-923B-22F0DB814EA7}" type="presOf" srcId="{3963DBA9-A1B8-40D8-975E-4A2B4171CCD2}" destId="{4C404393-014C-4513-A400-D92C777C6FCA}" srcOrd="0" destOrd="0" presId="urn:microsoft.com/office/officeart/2018/2/layout/IconVerticalSolidList"/>
    <dgm:cxn modelId="{B2D4D92C-EDCB-4C34-9C2F-556EADB82963}" srcId="{3963DBA9-A1B8-40D8-975E-4A2B4171CCD2}" destId="{C6B65380-714C-4F10-BF21-2E3EE72FBB18}" srcOrd="3" destOrd="0" parTransId="{462FF9C2-99DE-433B-A97F-58E92F42A8F6}" sibTransId="{75C77BBB-57B9-4535-A0D0-37D221D98136}"/>
    <dgm:cxn modelId="{2914A030-AC3C-4D06-984D-49D9DAFCBAB4}" type="presOf" srcId="{49A5B746-3B94-4CC2-9C40-6071F133FB3E}" destId="{17C20D76-140C-4075-9594-AB86F21A42AC}" srcOrd="0" destOrd="0" presId="urn:microsoft.com/office/officeart/2018/2/layout/IconVerticalSolidList"/>
    <dgm:cxn modelId="{EA2AE670-05C2-4E39-9A9C-24AAFC656BAF}" srcId="{3963DBA9-A1B8-40D8-975E-4A2B4171CCD2}" destId="{74F8D862-E029-474C-9B14-F3937D2841D5}" srcOrd="1" destOrd="0" parTransId="{EF19243E-280A-4949-9341-E43CCE7FCD38}" sibTransId="{BAC64504-E198-4AF7-B2E8-2BB3D4B8D0BE}"/>
    <dgm:cxn modelId="{E83B6F54-2535-4CB7-8D25-CBBD5D3B850A}" type="presOf" srcId="{74F8D862-E029-474C-9B14-F3937D2841D5}" destId="{CF1A1AB1-90BA-4FC9-9548-96121ABD0DA5}" srcOrd="0" destOrd="0" presId="urn:microsoft.com/office/officeart/2018/2/layout/IconVerticalSolidList"/>
    <dgm:cxn modelId="{3CA86F77-9652-4FB5-833A-D11C57D5B08E}" type="presOf" srcId="{C6B65380-714C-4F10-BF21-2E3EE72FBB18}" destId="{6CE70A02-1800-40F6-AD5D-3BBADE908A39}" srcOrd="0" destOrd="0" presId="urn:microsoft.com/office/officeart/2018/2/layout/IconVerticalSolidList"/>
    <dgm:cxn modelId="{C8D70BA4-25A1-4185-8B97-6E41B27417DE}" srcId="{3963DBA9-A1B8-40D8-975E-4A2B4171CCD2}" destId="{6FED5BD0-0FD0-42B2-9A7C-3D33826916CF}" srcOrd="4" destOrd="0" parTransId="{3ED8817D-EF59-4185-AC31-293A03E121CA}" sibTransId="{C5BB7C89-0F0F-4F16-8839-7A5B01FE6D5F}"/>
    <dgm:cxn modelId="{3E7A32C7-0CFC-4471-9B51-7088D48FABE1}" type="presOf" srcId="{6FED5BD0-0FD0-42B2-9A7C-3D33826916CF}" destId="{9C1CF00C-B722-4CAE-802C-77C424C50554}" srcOrd="0" destOrd="0" presId="urn:microsoft.com/office/officeart/2018/2/layout/IconVerticalSolidList"/>
    <dgm:cxn modelId="{860098CB-F187-43DA-8352-952F0A73B3F3}" srcId="{3963DBA9-A1B8-40D8-975E-4A2B4171CCD2}" destId="{49A5B746-3B94-4CC2-9C40-6071F133FB3E}" srcOrd="0" destOrd="0" parTransId="{CADA6AC8-7E74-488E-B48C-4A0FCD7949DB}" sibTransId="{885F71EE-F81D-4E9A-A0C8-21AB3F50154B}"/>
    <dgm:cxn modelId="{06B4F5CB-A20B-4C93-BB90-087F5C1ED8BC}" type="presOf" srcId="{FC53F3A4-A7A8-424B-BB5E-8BFFC541D8D3}" destId="{4A261015-F69B-47EC-9869-A6DE5FAD2CC3}" srcOrd="0" destOrd="0" presId="urn:microsoft.com/office/officeart/2018/2/layout/IconVerticalSolidList"/>
    <dgm:cxn modelId="{35209064-66DC-4F14-8E92-C42811AFA5F2}" type="presParOf" srcId="{4C404393-014C-4513-A400-D92C777C6FCA}" destId="{7B09F333-82A9-4CF4-8757-0BDB1D9EB1C3}" srcOrd="0" destOrd="0" presId="urn:microsoft.com/office/officeart/2018/2/layout/IconVerticalSolidList"/>
    <dgm:cxn modelId="{7437F1D0-9D8B-4D6E-876F-F794A7169220}" type="presParOf" srcId="{7B09F333-82A9-4CF4-8757-0BDB1D9EB1C3}" destId="{E48E15F7-5CE8-4E95-A617-A0252EFA043D}" srcOrd="0" destOrd="0" presId="urn:microsoft.com/office/officeart/2018/2/layout/IconVerticalSolidList"/>
    <dgm:cxn modelId="{6C0A71F9-2DF5-4AA9-AB98-E1689B30BEE1}" type="presParOf" srcId="{7B09F333-82A9-4CF4-8757-0BDB1D9EB1C3}" destId="{E2DC346C-DCB0-416E-A075-48B5A4130AF2}" srcOrd="1" destOrd="0" presId="urn:microsoft.com/office/officeart/2018/2/layout/IconVerticalSolidList"/>
    <dgm:cxn modelId="{15E8BE58-6956-4325-A38A-6D6B12666E97}" type="presParOf" srcId="{7B09F333-82A9-4CF4-8757-0BDB1D9EB1C3}" destId="{CA158BE1-4B5F-4F43-BF84-D891E874268B}" srcOrd="2" destOrd="0" presId="urn:microsoft.com/office/officeart/2018/2/layout/IconVerticalSolidList"/>
    <dgm:cxn modelId="{19230AC3-1600-406C-86BB-2E59EB5672B5}" type="presParOf" srcId="{7B09F333-82A9-4CF4-8757-0BDB1D9EB1C3}" destId="{17C20D76-140C-4075-9594-AB86F21A42AC}" srcOrd="3" destOrd="0" presId="urn:microsoft.com/office/officeart/2018/2/layout/IconVerticalSolidList"/>
    <dgm:cxn modelId="{B896662C-0F80-46FE-AD7C-53ED7FA01BA8}" type="presParOf" srcId="{4C404393-014C-4513-A400-D92C777C6FCA}" destId="{088C4A71-981E-42ED-9BC6-1FEEEE0DB630}" srcOrd="1" destOrd="0" presId="urn:microsoft.com/office/officeart/2018/2/layout/IconVerticalSolidList"/>
    <dgm:cxn modelId="{03AA7978-FFB3-46DD-80BC-0DB4807807B0}" type="presParOf" srcId="{4C404393-014C-4513-A400-D92C777C6FCA}" destId="{520B508D-3ABC-44B6-B30E-6D096823E8F5}" srcOrd="2" destOrd="0" presId="urn:microsoft.com/office/officeart/2018/2/layout/IconVerticalSolidList"/>
    <dgm:cxn modelId="{4BFCACC6-FF91-49E4-8477-60B512411840}" type="presParOf" srcId="{520B508D-3ABC-44B6-B30E-6D096823E8F5}" destId="{88EFF73C-5CE5-469F-BFBE-3390E29119BC}" srcOrd="0" destOrd="0" presId="urn:microsoft.com/office/officeart/2018/2/layout/IconVerticalSolidList"/>
    <dgm:cxn modelId="{E9DB2840-4B46-4477-9570-8E4A1A813147}" type="presParOf" srcId="{520B508D-3ABC-44B6-B30E-6D096823E8F5}" destId="{A4E185C6-B014-4D42-AF57-E3F286B724EF}" srcOrd="1" destOrd="0" presId="urn:microsoft.com/office/officeart/2018/2/layout/IconVerticalSolidList"/>
    <dgm:cxn modelId="{C62594F0-8014-41A7-8A48-4550C3374B40}" type="presParOf" srcId="{520B508D-3ABC-44B6-B30E-6D096823E8F5}" destId="{90C8F9E6-92E0-440A-A39E-32BCFE898EE6}" srcOrd="2" destOrd="0" presId="urn:microsoft.com/office/officeart/2018/2/layout/IconVerticalSolidList"/>
    <dgm:cxn modelId="{6A3E3367-A011-42FE-8344-B1B35820DFE5}" type="presParOf" srcId="{520B508D-3ABC-44B6-B30E-6D096823E8F5}" destId="{CF1A1AB1-90BA-4FC9-9548-96121ABD0DA5}" srcOrd="3" destOrd="0" presId="urn:microsoft.com/office/officeart/2018/2/layout/IconVerticalSolidList"/>
    <dgm:cxn modelId="{5DED5F75-B21B-4D6D-A9E7-E7FA2E6D3B57}" type="presParOf" srcId="{4C404393-014C-4513-A400-D92C777C6FCA}" destId="{29767DC5-45BC-435B-8BAF-40A75AD0E4FC}" srcOrd="3" destOrd="0" presId="urn:microsoft.com/office/officeart/2018/2/layout/IconVerticalSolidList"/>
    <dgm:cxn modelId="{E53CCB62-DF25-45CF-BC8A-E2868D67313F}" type="presParOf" srcId="{4C404393-014C-4513-A400-D92C777C6FCA}" destId="{325DF5F7-B48C-44DC-B16B-EE609002565D}" srcOrd="4" destOrd="0" presId="urn:microsoft.com/office/officeart/2018/2/layout/IconVerticalSolidList"/>
    <dgm:cxn modelId="{27A71CF6-77DB-4916-A543-F70E1E273610}" type="presParOf" srcId="{325DF5F7-B48C-44DC-B16B-EE609002565D}" destId="{A39F5435-86C4-48E0-B2EF-90D764F6CC38}" srcOrd="0" destOrd="0" presId="urn:microsoft.com/office/officeart/2018/2/layout/IconVerticalSolidList"/>
    <dgm:cxn modelId="{E7E553AC-FFDC-4DB1-B8BC-CC808905A3D2}" type="presParOf" srcId="{325DF5F7-B48C-44DC-B16B-EE609002565D}" destId="{51193A32-96AC-4CFF-B3B4-C33B56EA7442}" srcOrd="1" destOrd="0" presId="urn:microsoft.com/office/officeart/2018/2/layout/IconVerticalSolidList"/>
    <dgm:cxn modelId="{8D4DE6BF-BF2A-4629-9D54-E5C21CCB6FA6}" type="presParOf" srcId="{325DF5F7-B48C-44DC-B16B-EE609002565D}" destId="{C43986D0-A6EC-4F7A-82C6-72D82F81D634}" srcOrd="2" destOrd="0" presId="urn:microsoft.com/office/officeart/2018/2/layout/IconVerticalSolidList"/>
    <dgm:cxn modelId="{27BE976A-5CB0-4DC7-81A1-0B1FABFF7461}" type="presParOf" srcId="{325DF5F7-B48C-44DC-B16B-EE609002565D}" destId="{4A261015-F69B-47EC-9869-A6DE5FAD2CC3}" srcOrd="3" destOrd="0" presId="urn:microsoft.com/office/officeart/2018/2/layout/IconVerticalSolidList"/>
    <dgm:cxn modelId="{3AD5E200-37DA-4353-830D-074A714D2CD0}" type="presParOf" srcId="{4C404393-014C-4513-A400-D92C777C6FCA}" destId="{6713E5B5-5727-4C22-ABA5-BCFC8C769DCA}" srcOrd="5" destOrd="0" presId="urn:microsoft.com/office/officeart/2018/2/layout/IconVerticalSolidList"/>
    <dgm:cxn modelId="{107F9979-B724-4A3E-84D0-67F0A3D60B90}" type="presParOf" srcId="{4C404393-014C-4513-A400-D92C777C6FCA}" destId="{DAFC01A7-1D3C-4A95-B6B2-F5ACB43A644B}" srcOrd="6" destOrd="0" presId="urn:microsoft.com/office/officeart/2018/2/layout/IconVerticalSolidList"/>
    <dgm:cxn modelId="{602EC248-7D8C-4217-978F-B4A7E0A3DF06}" type="presParOf" srcId="{DAFC01A7-1D3C-4A95-B6B2-F5ACB43A644B}" destId="{07312B26-DDAD-4B92-94A3-31EC6BCE1FF3}" srcOrd="0" destOrd="0" presId="urn:microsoft.com/office/officeart/2018/2/layout/IconVerticalSolidList"/>
    <dgm:cxn modelId="{206D36D1-56FD-4340-A4CC-CB98A9862DC5}" type="presParOf" srcId="{DAFC01A7-1D3C-4A95-B6B2-F5ACB43A644B}" destId="{D135A8A4-FFC5-4FBE-B1A2-AABD21B79C07}" srcOrd="1" destOrd="0" presId="urn:microsoft.com/office/officeart/2018/2/layout/IconVerticalSolidList"/>
    <dgm:cxn modelId="{CF0223CC-9610-47C4-83E8-532C2F17602D}" type="presParOf" srcId="{DAFC01A7-1D3C-4A95-B6B2-F5ACB43A644B}" destId="{272CB3CC-FB70-413D-9FC5-428574B1A082}" srcOrd="2" destOrd="0" presId="urn:microsoft.com/office/officeart/2018/2/layout/IconVerticalSolidList"/>
    <dgm:cxn modelId="{607E429A-0458-4087-BCA0-BB8411D8EAD5}" type="presParOf" srcId="{DAFC01A7-1D3C-4A95-B6B2-F5ACB43A644B}" destId="{6CE70A02-1800-40F6-AD5D-3BBADE908A39}" srcOrd="3" destOrd="0" presId="urn:microsoft.com/office/officeart/2018/2/layout/IconVerticalSolidList"/>
    <dgm:cxn modelId="{A97564C9-08C7-4ED8-8502-6906A66D8DA5}" type="presParOf" srcId="{4C404393-014C-4513-A400-D92C777C6FCA}" destId="{210D9800-CF36-4201-AB4E-C5450C8148B3}" srcOrd="7" destOrd="0" presId="urn:microsoft.com/office/officeart/2018/2/layout/IconVerticalSolidList"/>
    <dgm:cxn modelId="{703DEBAB-DFC0-4B62-8CA3-2BF79F12987E}" type="presParOf" srcId="{4C404393-014C-4513-A400-D92C777C6FCA}" destId="{EA531064-17B1-42CD-AA12-7F01E11A941E}" srcOrd="8" destOrd="0" presId="urn:microsoft.com/office/officeart/2018/2/layout/IconVerticalSolidList"/>
    <dgm:cxn modelId="{247D994C-3145-4585-B8EE-F07FA4CB7B71}" type="presParOf" srcId="{EA531064-17B1-42CD-AA12-7F01E11A941E}" destId="{EBD77E1A-5882-4B7F-BB20-E880EFF66597}" srcOrd="0" destOrd="0" presId="urn:microsoft.com/office/officeart/2018/2/layout/IconVerticalSolidList"/>
    <dgm:cxn modelId="{A12C2B00-BB6E-4695-82C3-26279D87F046}" type="presParOf" srcId="{EA531064-17B1-42CD-AA12-7F01E11A941E}" destId="{AF4FC8D3-9E84-4B1F-B336-A0BB978173C2}" srcOrd="1" destOrd="0" presId="urn:microsoft.com/office/officeart/2018/2/layout/IconVerticalSolidList"/>
    <dgm:cxn modelId="{7158A98A-6A05-4406-B829-5DC258E0B47B}" type="presParOf" srcId="{EA531064-17B1-42CD-AA12-7F01E11A941E}" destId="{AFC9890A-4124-426A-85E6-0BA5849EE4C3}" srcOrd="2" destOrd="0" presId="urn:microsoft.com/office/officeart/2018/2/layout/IconVerticalSolidList"/>
    <dgm:cxn modelId="{D5E3DA7E-9629-4AD9-9DE5-237322BAE4C5}" type="presParOf" srcId="{EA531064-17B1-42CD-AA12-7F01E11A941E}" destId="{9C1CF00C-B722-4CAE-802C-77C424C5055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C9185-6CF4-4217-9447-A275D325D5E1}">
      <dsp:nvSpPr>
        <dsp:cNvPr id="0" name=""/>
        <dsp:cNvSpPr/>
      </dsp:nvSpPr>
      <dsp:spPr>
        <a:xfrm>
          <a:off x="0" y="2124"/>
          <a:ext cx="10515600"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DADDFD-2523-4299-AD93-80B8C42B0432}">
      <dsp:nvSpPr>
        <dsp:cNvPr id="0" name=""/>
        <dsp:cNvSpPr/>
      </dsp:nvSpPr>
      <dsp:spPr>
        <a:xfrm>
          <a:off x="0" y="212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What is HOME-ARP?</a:t>
          </a:r>
        </a:p>
      </dsp:txBody>
      <dsp:txXfrm>
        <a:off x="0" y="2124"/>
        <a:ext cx="10515600" cy="724514"/>
      </dsp:txXfrm>
    </dsp:sp>
    <dsp:sp modelId="{724FBD8C-6DBE-4E0F-99E6-65C228F293DF}">
      <dsp:nvSpPr>
        <dsp:cNvPr id="0" name=""/>
        <dsp:cNvSpPr/>
      </dsp:nvSpPr>
      <dsp:spPr>
        <a:xfrm>
          <a:off x="0" y="726639"/>
          <a:ext cx="10515600"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9B2DDD-EF56-496B-9169-C2DE0B8CAFA2}">
      <dsp:nvSpPr>
        <dsp:cNvPr id="0" name=""/>
        <dsp:cNvSpPr/>
      </dsp:nvSpPr>
      <dsp:spPr>
        <a:xfrm>
          <a:off x="0" y="72663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Eligible Activities and Qualifying Populations</a:t>
          </a:r>
        </a:p>
      </dsp:txBody>
      <dsp:txXfrm>
        <a:off x="0" y="726639"/>
        <a:ext cx="10515600" cy="724514"/>
      </dsp:txXfrm>
    </dsp:sp>
    <dsp:sp modelId="{664BC6FF-E946-4A77-8081-00DF31B39D8E}">
      <dsp:nvSpPr>
        <dsp:cNvPr id="0" name=""/>
        <dsp:cNvSpPr/>
      </dsp:nvSpPr>
      <dsp:spPr>
        <a:xfrm>
          <a:off x="0" y="1451154"/>
          <a:ext cx="10515600"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9BB14D-434F-4D6F-8431-6AE4679A12B2}">
      <dsp:nvSpPr>
        <dsp:cNvPr id="0" name=""/>
        <dsp:cNvSpPr/>
      </dsp:nvSpPr>
      <dsp:spPr>
        <a:xfrm>
          <a:off x="0" y="145115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Environmental Review, Subsidy Layering, Underwriting</a:t>
          </a:r>
        </a:p>
      </dsp:txBody>
      <dsp:txXfrm>
        <a:off x="0" y="1451154"/>
        <a:ext cx="10515600" cy="724514"/>
      </dsp:txXfrm>
    </dsp:sp>
    <dsp:sp modelId="{9DA515B4-04A6-4052-9BC6-EB5FF59F9AA7}">
      <dsp:nvSpPr>
        <dsp:cNvPr id="0" name=""/>
        <dsp:cNvSpPr/>
      </dsp:nvSpPr>
      <dsp:spPr>
        <a:xfrm>
          <a:off x="0" y="2175669"/>
          <a:ext cx="10515600"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F902BA-3738-4905-9C22-A9A89B68121C}">
      <dsp:nvSpPr>
        <dsp:cNvPr id="0" name=""/>
        <dsp:cNvSpPr/>
      </dsp:nvSpPr>
      <dsp:spPr>
        <a:xfrm>
          <a:off x="0" y="217566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Affordability and Ongoing Compliance</a:t>
          </a:r>
          <a:endParaRPr lang="en-US" sz="3600" kern="1200" dirty="0"/>
        </a:p>
      </dsp:txBody>
      <dsp:txXfrm>
        <a:off x="0" y="2175669"/>
        <a:ext cx="10515600" cy="724514"/>
      </dsp:txXfrm>
    </dsp:sp>
    <dsp:sp modelId="{8F039B04-EB26-49C4-AF5A-24752CA26E9F}">
      <dsp:nvSpPr>
        <dsp:cNvPr id="0" name=""/>
        <dsp:cNvSpPr/>
      </dsp:nvSpPr>
      <dsp:spPr>
        <a:xfrm>
          <a:off x="0" y="2900183"/>
          <a:ext cx="10515600" cy="0"/>
        </a:xfrm>
        <a:prstGeom prst="lin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7F7FB3-C087-4430-8D0A-DB5C0FD9A278}">
      <dsp:nvSpPr>
        <dsp:cNvPr id="0" name=""/>
        <dsp:cNvSpPr/>
      </dsp:nvSpPr>
      <dsp:spPr>
        <a:xfrm>
          <a:off x="0" y="2900183"/>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Other Federal Requirements</a:t>
          </a:r>
        </a:p>
      </dsp:txBody>
      <dsp:txXfrm>
        <a:off x="0" y="2900183"/>
        <a:ext cx="10515600" cy="724514"/>
      </dsp:txXfrm>
    </dsp:sp>
    <dsp:sp modelId="{D13E87EC-21C9-4A7A-8AFC-9066584DB36B}">
      <dsp:nvSpPr>
        <dsp:cNvPr id="0" name=""/>
        <dsp:cNvSpPr/>
      </dsp:nvSpPr>
      <dsp:spPr>
        <a:xfrm>
          <a:off x="0" y="3624698"/>
          <a:ext cx="10515600"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8E2D0-7596-460D-9A23-D5954FF1B410}">
      <dsp:nvSpPr>
        <dsp:cNvPr id="0" name=""/>
        <dsp:cNvSpPr/>
      </dsp:nvSpPr>
      <dsp:spPr>
        <a:xfrm>
          <a:off x="0" y="3624698"/>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Review Application Process and Requirements</a:t>
          </a:r>
          <a:endParaRPr lang="en-US" sz="3600" kern="1200" dirty="0"/>
        </a:p>
      </dsp:txBody>
      <dsp:txXfrm>
        <a:off x="0" y="3624698"/>
        <a:ext cx="10515600" cy="72451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9A0DF-D45D-0D45-A8EC-B68B5778A44F}">
      <dsp:nvSpPr>
        <dsp:cNvPr id="0" name=""/>
        <dsp:cNvSpPr/>
      </dsp:nvSpPr>
      <dsp:spPr>
        <a:xfrm>
          <a:off x="377190" y="3160"/>
          <a:ext cx="2907506" cy="174450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Uniform Relocation Act applies if units to be acquired/rehabilitated are occupied</a:t>
          </a:r>
        </a:p>
      </dsp:txBody>
      <dsp:txXfrm>
        <a:off x="377190" y="3160"/>
        <a:ext cx="2907506" cy="1744503"/>
      </dsp:txXfrm>
    </dsp:sp>
    <dsp:sp modelId="{8DE4C46F-B95F-CB42-84D6-4B22332A0E34}">
      <dsp:nvSpPr>
        <dsp:cNvPr id="0" name=""/>
        <dsp:cNvSpPr/>
      </dsp:nvSpPr>
      <dsp:spPr>
        <a:xfrm>
          <a:off x="3575446" y="3160"/>
          <a:ext cx="2907506" cy="1744503"/>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Prevailing Wage applies for projects with 12 or more HOME-assisted units</a:t>
          </a:r>
        </a:p>
      </dsp:txBody>
      <dsp:txXfrm>
        <a:off x="3575446" y="3160"/>
        <a:ext cx="2907506" cy="1744503"/>
      </dsp:txXfrm>
    </dsp:sp>
    <dsp:sp modelId="{8287A4C7-CCEC-C44E-B18A-A70F44EE395A}">
      <dsp:nvSpPr>
        <dsp:cNvPr id="0" name=""/>
        <dsp:cNvSpPr/>
      </dsp:nvSpPr>
      <dsp:spPr>
        <a:xfrm>
          <a:off x="6773703" y="3160"/>
          <a:ext cx="2907506" cy="1744503"/>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MBE/WBE/Section 3 contracting</a:t>
          </a:r>
        </a:p>
      </dsp:txBody>
      <dsp:txXfrm>
        <a:off x="6773703" y="3160"/>
        <a:ext cx="2907506" cy="1744503"/>
      </dsp:txXfrm>
    </dsp:sp>
    <dsp:sp modelId="{315E5ECD-CB64-044A-9C87-10AEF6520173}">
      <dsp:nvSpPr>
        <dsp:cNvPr id="0" name=""/>
        <dsp:cNvSpPr/>
      </dsp:nvSpPr>
      <dsp:spPr>
        <a:xfrm>
          <a:off x="1976318" y="2038415"/>
          <a:ext cx="2907506" cy="174450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Lead-Safe Housing Rule and Radon standards apply</a:t>
          </a:r>
        </a:p>
      </dsp:txBody>
      <dsp:txXfrm>
        <a:off x="1976318" y="2038415"/>
        <a:ext cx="2907506" cy="1744503"/>
      </dsp:txXfrm>
    </dsp:sp>
    <dsp:sp modelId="{217797DF-7A76-EB42-AB53-97492511571D}">
      <dsp:nvSpPr>
        <dsp:cNvPr id="0" name=""/>
        <dsp:cNvSpPr/>
      </dsp:nvSpPr>
      <dsp:spPr>
        <a:xfrm>
          <a:off x="5174575" y="2038415"/>
          <a:ext cx="2907506" cy="1744503"/>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Section 504-Accessibility </a:t>
          </a:r>
        </a:p>
      </dsp:txBody>
      <dsp:txXfrm>
        <a:off x="5174575" y="2038415"/>
        <a:ext cx="2907506" cy="17445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72DFC-9829-1547-86A4-FF99CECC93D7}">
      <dsp:nvSpPr>
        <dsp:cNvPr id="0" name=""/>
        <dsp:cNvSpPr/>
      </dsp:nvSpPr>
      <dsp:spPr>
        <a:xfrm>
          <a:off x="1177300" y="2977"/>
          <a:ext cx="3507457" cy="210447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kern="1200"/>
            <a:t>Homeless, as defined in section 103(a) of the McKinney-Vento Homeless Assistance Act</a:t>
          </a:r>
        </a:p>
      </dsp:txBody>
      <dsp:txXfrm>
        <a:off x="1177300" y="2977"/>
        <a:ext cx="3507457" cy="2104474"/>
      </dsp:txXfrm>
    </dsp:sp>
    <dsp:sp modelId="{4D5CE9CD-2382-3A4E-8221-744CDCDEDF6A}">
      <dsp:nvSpPr>
        <dsp:cNvPr id="0" name=""/>
        <dsp:cNvSpPr/>
      </dsp:nvSpPr>
      <dsp:spPr>
        <a:xfrm>
          <a:off x="5035503" y="2977"/>
          <a:ext cx="3507457" cy="210447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At-risk of homelessness, as defined in section 401(1) of the McKinney-Vento Homeless Assistance Act</a:t>
          </a:r>
        </a:p>
      </dsp:txBody>
      <dsp:txXfrm>
        <a:off x="5035503" y="2977"/>
        <a:ext cx="3507457" cy="2104474"/>
      </dsp:txXfrm>
    </dsp:sp>
    <dsp:sp modelId="{AB8F834B-288F-5D47-A548-D08A7029C143}">
      <dsp:nvSpPr>
        <dsp:cNvPr id="0" name=""/>
        <dsp:cNvSpPr/>
      </dsp:nvSpPr>
      <dsp:spPr>
        <a:xfrm>
          <a:off x="1177300" y="2458197"/>
          <a:ext cx="3507457" cy="210447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Fleeing, or attempting to flee, domestic violence, dating violence, sexual assault, stalking, or human trafficking, as defined by the Secretary</a:t>
          </a:r>
        </a:p>
      </dsp:txBody>
      <dsp:txXfrm>
        <a:off x="1177300" y="2458197"/>
        <a:ext cx="3507457" cy="2104474"/>
      </dsp:txXfrm>
    </dsp:sp>
    <dsp:sp modelId="{BB7DA18C-4C43-F640-9BC3-F12DD379B122}">
      <dsp:nvSpPr>
        <dsp:cNvPr id="0" name=""/>
        <dsp:cNvSpPr/>
      </dsp:nvSpPr>
      <dsp:spPr>
        <a:xfrm>
          <a:off x="5035503" y="2458197"/>
          <a:ext cx="3507457" cy="210447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In other populations where providing supportive services or assistance under section 212(a) of the Act (</a:t>
          </a:r>
          <a:r>
            <a:rPr lang="en-US" sz="1900" b="0"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42 U.S.C. 12742(a)</a:t>
          </a:r>
          <a:r>
            <a:rPr lang="en-US" sz="1900" b="0" kern="1200">
              <a:solidFill>
                <a:schemeClr val="bg1"/>
              </a:solidFill>
            </a:rPr>
            <a:t>) </a:t>
          </a:r>
          <a:r>
            <a:rPr lang="en-US" sz="1900" kern="1200"/>
            <a:t>would prevent the family’s homelessness or would serve those with the greatest risk of housing instability</a:t>
          </a:r>
        </a:p>
      </dsp:txBody>
      <dsp:txXfrm>
        <a:off x="5035503" y="2458197"/>
        <a:ext cx="3507457" cy="21044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FAC2B-D799-5A42-9E1E-50689CCD39D7}">
      <dsp:nvSpPr>
        <dsp:cNvPr id="0" name=""/>
        <dsp:cNvSpPr/>
      </dsp:nvSpPr>
      <dsp:spPr>
        <a:xfrm rot="10800000">
          <a:off x="1632987" y="3825"/>
          <a:ext cx="5408391" cy="1082893"/>
        </a:xfrm>
        <a:prstGeom prst="homePlate">
          <a:avLst/>
        </a:prstGeom>
        <a:noFill/>
        <a:ln w="158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7526"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an individual or family who lacks a fixed, regular, and adequate nighttime residence</a:t>
          </a:r>
        </a:p>
      </dsp:txBody>
      <dsp:txXfrm rot="10800000">
        <a:off x="1903710" y="3825"/>
        <a:ext cx="5137668" cy="1082893"/>
      </dsp:txXfrm>
    </dsp:sp>
    <dsp:sp modelId="{C0B9D9A1-AE69-1849-9C93-BC971774F63F}">
      <dsp:nvSpPr>
        <dsp:cNvPr id="0" name=""/>
        <dsp:cNvSpPr/>
      </dsp:nvSpPr>
      <dsp:spPr>
        <a:xfrm>
          <a:off x="1091540" y="3825"/>
          <a:ext cx="1082893" cy="1082893"/>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E46EC6-C196-1F40-BF76-3C303102452F}">
      <dsp:nvSpPr>
        <dsp:cNvPr id="0" name=""/>
        <dsp:cNvSpPr/>
      </dsp:nvSpPr>
      <dsp:spPr>
        <a:xfrm rot="10800000">
          <a:off x="1632987" y="1409970"/>
          <a:ext cx="5408391" cy="1082893"/>
        </a:xfrm>
        <a:prstGeom prst="homePlate">
          <a:avLst/>
        </a:prstGeom>
        <a:noFill/>
        <a:ln w="158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7526"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an individual or family with a primary nighttime residence that is a public or private place not meant for human habitation, including a car, park, abandoned building, bus or train station, airport, or camping ground</a:t>
          </a:r>
        </a:p>
      </dsp:txBody>
      <dsp:txXfrm rot="10800000">
        <a:off x="1903710" y="1409970"/>
        <a:ext cx="5137668" cy="1082893"/>
      </dsp:txXfrm>
    </dsp:sp>
    <dsp:sp modelId="{BC23F4D4-55A3-944E-9170-521FD4835DD1}">
      <dsp:nvSpPr>
        <dsp:cNvPr id="0" name=""/>
        <dsp:cNvSpPr/>
      </dsp:nvSpPr>
      <dsp:spPr>
        <a:xfrm>
          <a:off x="1105823" y="1452831"/>
          <a:ext cx="1082893" cy="1082893"/>
        </a:xfrm>
        <a:prstGeom prst="ellipse">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88E6E8-D6DF-0A41-8641-6F9919F50D4E}">
      <dsp:nvSpPr>
        <dsp:cNvPr id="0" name=""/>
        <dsp:cNvSpPr/>
      </dsp:nvSpPr>
      <dsp:spPr>
        <a:xfrm rot="10800000">
          <a:off x="1618709" y="2887554"/>
          <a:ext cx="5408391" cy="1082893"/>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7526"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an individual or family living in shelter designated to provide temporary living arrangements</a:t>
          </a:r>
        </a:p>
      </dsp:txBody>
      <dsp:txXfrm rot="10800000">
        <a:off x="1889432" y="2887554"/>
        <a:ext cx="5137668" cy="1082893"/>
      </dsp:txXfrm>
    </dsp:sp>
    <dsp:sp modelId="{71C82928-9E70-9C42-8998-9320E6012D15}">
      <dsp:nvSpPr>
        <dsp:cNvPr id="0" name=""/>
        <dsp:cNvSpPr/>
      </dsp:nvSpPr>
      <dsp:spPr>
        <a:xfrm>
          <a:off x="1091540" y="2816115"/>
          <a:ext cx="1082893" cy="1082893"/>
        </a:xfrm>
        <a:prstGeom prst="ellipse">
          <a:avLst/>
        </a:prstGeom>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1B44CF-1BA2-414F-9AD2-F917CE36EEA4}">
      <dsp:nvSpPr>
        <dsp:cNvPr id="0" name=""/>
        <dsp:cNvSpPr/>
      </dsp:nvSpPr>
      <dsp:spPr>
        <a:xfrm rot="10800000">
          <a:off x="1632987" y="4222260"/>
          <a:ext cx="5408391" cy="1082893"/>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7526"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an individual who resided in a shelter or place not meant for human habitation and who is exiting an institution where he or she temporarily resided</a:t>
          </a:r>
        </a:p>
      </dsp:txBody>
      <dsp:txXfrm rot="10800000">
        <a:off x="1903710" y="4222260"/>
        <a:ext cx="5137668" cy="1082893"/>
      </dsp:txXfrm>
    </dsp:sp>
    <dsp:sp modelId="{842773E2-50B0-174D-9686-53CB89492D35}">
      <dsp:nvSpPr>
        <dsp:cNvPr id="0" name=""/>
        <dsp:cNvSpPr/>
      </dsp:nvSpPr>
      <dsp:spPr>
        <a:xfrm>
          <a:off x="1091540" y="4222260"/>
          <a:ext cx="1082893" cy="1082893"/>
        </a:xfrm>
        <a:prstGeom prst="ellipse">
          <a:avLst/>
        </a:prstGeom>
        <a:blipFill rotWithShape="1">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374BF7-51D1-4C4E-81D2-DB935F1EBF20}">
      <dsp:nvSpPr>
        <dsp:cNvPr id="0" name=""/>
        <dsp:cNvSpPr/>
      </dsp:nvSpPr>
      <dsp:spPr>
        <a:xfrm rot="10800000">
          <a:off x="1632987" y="5628406"/>
          <a:ext cx="5408391" cy="1082893"/>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7526"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an individual or family who will imminently lose their housing, including housing they own, rent, or live in without paying rent, are sharing with others, and rooms in hotels or motels</a:t>
          </a:r>
        </a:p>
      </dsp:txBody>
      <dsp:txXfrm rot="10800000">
        <a:off x="1903710" y="5628406"/>
        <a:ext cx="5137668" cy="1082893"/>
      </dsp:txXfrm>
    </dsp:sp>
    <dsp:sp modelId="{0B641BFA-F848-3044-AFBB-F3DA29F6CD0C}">
      <dsp:nvSpPr>
        <dsp:cNvPr id="0" name=""/>
        <dsp:cNvSpPr/>
      </dsp:nvSpPr>
      <dsp:spPr>
        <a:xfrm>
          <a:off x="1091540" y="5628406"/>
          <a:ext cx="1082893" cy="1082893"/>
        </a:xfrm>
        <a:prstGeom prst="ellipse">
          <a:avLst/>
        </a:prstGeom>
        <a:blipFill rotWithShape="1">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83171-EFB0-1B46-961C-12231542151D}">
      <dsp:nvSpPr>
        <dsp:cNvPr id="0" name=""/>
        <dsp:cNvSpPr/>
      </dsp:nvSpPr>
      <dsp:spPr>
        <a:xfrm rot="10800000">
          <a:off x="1627173" y="2015"/>
          <a:ext cx="5361836" cy="1106544"/>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7955"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Multiple Moves:  Has moved because of economic reasons two or more times during the 60 days immediately preceding the application for assistance </a:t>
          </a:r>
        </a:p>
      </dsp:txBody>
      <dsp:txXfrm rot="10800000">
        <a:off x="1903809" y="2015"/>
        <a:ext cx="5085200" cy="1106544"/>
      </dsp:txXfrm>
    </dsp:sp>
    <dsp:sp modelId="{47BAB913-6A5C-104A-B7CE-A8CA5AB1FD1E}">
      <dsp:nvSpPr>
        <dsp:cNvPr id="0" name=""/>
        <dsp:cNvSpPr/>
      </dsp:nvSpPr>
      <dsp:spPr>
        <a:xfrm>
          <a:off x="1052611" y="249715"/>
          <a:ext cx="1106544" cy="1106544"/>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dsp:style>
    </dsp:sp>
    <dsp:sp modelId="{A13725ED-DECF-5948-B464-F8A32A5EE1DC}">
      <dsp:nvSpPr>
        <dsp:cNvPr id="0" name=""/>
        <dsp:cNvSpPr/>
      </dsp:nvSpPr>
      <dsp:spPr>
        <a:xfrm rot="10800000">
          <a:off x="1627173" y="1438871"/>
          <a:ext cx="5361836" cy="1106544"/>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7955"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Doubled Up: Is living in the home of another because of economic hardship </a:t>
          </a:r>
        </a:p>
      </dsp:txBody>
      <dsp:txXfrm rot="10800000">
        <a:off x="1903809" y="1438871"/>
        <a:ext cx="5085200" cy="1106544"/>
      </dsp:txXfrm>
    </dsp:sp>
    <dsp:sp modelId="{B127F6B7-8796-7A44-86D9-0F21D878D031}">
      <dsp:nvSpPr>
        <dsp:cNvPr id="0" name=""/>
        <dsp:cNvSpPr/>
      </dsp:nvSpPr>
      <dsp:spPr>
        <a:xfrm>
          <a:off x="1073901" y="1438871"/>
          <a:ext cx="1106544" cy="1106544"/>
        </a:xfrm>
        <a:prstGeom prst="ellipse">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dsp:style>
    </dsp:sp>
    <dsp:sp modelId="{93621C8D-3EB8-A14E-949D-F7B50941B06F}">
      <dsp:nvSpPr>
        <dsp:cNvPr id="0" name=""/>
        <dsp:cNvSpPr/>
      </dsp:nvSpPr>
      <dsp:spPr>
        <a:xfrm rot="10800000">
          <a:off x="1627173" y="2875727"/>
          <a:ext cx="5361836" cy="1106544"/>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7955"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Hotel/Motel:  Lives in a hotel or motel and the cost is not paid for by charitable organizations or by federal, state, or local government programs for low-income individuals </a:t>
          </a:r>
        </a:p>
      </dsp:txBody>
      <dsp:txXfrm rot="10800000">
        <a:off x="1903809" y="2875727"/>
        <a:ext cx="5085200" cy="1106544"/>
      </dsp:txXfrm>
    </dsp:sp>
    <dsp:sp modelId="{36600E93-F38F-2542-996F-F422D1B372B1}">
      <dsp:nvSpPr>
        <dsp:cNvPr id="0" name=""/>
        <dsp:cNvSpPr/>
      </dsp:nvSpPr>
      <dsp:spPr>
        <a:xfrm>
          <a:off x="976492" y="2990088"/>
          <a:ext cx="1106544" cy="1106544"/>
        </a:xfrm>
        <a:prstGeom prst="ellipse">
          <a:avLst/>
        </a:prstGeom>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dsp:style>
    </dsp:sp>
    <dsp:sp modelId="{94D4963B-5AD3-4444-BABA-476F555D72E0}">
      <dsp:nvSpPr>
        <dsp:cNvPr id="0" name=""/>
        <dsp:cNvSpPr/>
      </dsp:nvSpPr>
      <dsp:spPr>
        <a:xfrm rot="10800000">
          <a:off x="1627173" y="4312583"/>
          <a:ext cx="5361836" cy="1106544"/>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7955"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Overcrowded Housing:  Lives in a single room occupancy (SRO) or efficiency apartment unit where two or more persons reside or where there are more than one-and-a-half persons per room </a:t>
          </a:r>
        </a:p>
      </dsp:txBody>
      <dsp:txXfrm rot="10800000">
        <a:off x="1903809" y="4312583"/>
        <a:ext cx="5085200" cy="1106544"/>
      </dsp:txXfrm>
    </dsp:sp>
    <dsp:sp modelId="{67FEFBC4-B8A8-9C42-A4AB-689ED3F04D54}">
      <dsp:nvSpPr>
        <dsp:cNvPr id="0" name=""/>
        <dsp:cNvSpPr/>
      </dsp:nvSpPr>
      <dsp:spPr>
        <a:xfrm>
          <a:off x="1073901" y="4312583"/>
          <a:ext cx="1106544" cy="1106544"/>
        </a:xfrm>
        <a:prstGeom prst="ellipse">
          <a:avLst/>
        </a:prstGeom>
        <a:blipFill rotWithShape="1">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dsp:style>
    </dsp:sp>
    <dsp:sp modelId="{C5816E3A-2CAE-9247-9BA6-1E2BF75CC136}">
      <dsp:nvSpPr>
        <dsp:cNvPr id="0" name=""/>
        <dsp:cNvSpPr/>
      </dsp:nvSpPr>
      <dsp:spPr>
        <a:xfrm rot="10800000">
          <a:off x="1627173" y="5749439"/>
          <a:ext cx="5361836" cy="1106544"/>
        </a:xfrm>
        <a:prstGeom prst="homePlate">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7955" tIns="68580" rIns="128016"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Exiting Institution:  Is exiting a publicly funded institution or system of care (e.g., jail, prison, psychiatric hospital, etc.); </a:t>
          </a:r>
        </a:p>
      </dsp:txBody>
      <dsp:txXfrm rot="10800000">
        <a:off x="1903809" y="5749439"/>
        <a:ext cx="5085200" cy="1106544"/>
      </dsp:txXfrm>
    </dsp:sp>
    <dsp:sp modelId="{A4DFD72A-CE88-934E-BEE0-4112748A1E1B}">
      <dsp:nvSpPr>
        <dsp:cNvPr id="0" name=""/>
        <dsp:cNvSpPr/>
      </dsp:nvSpPr>
      <dsp:spPr>
        <a:xfrm>
          <a:off x="1073901" y="5749439"/>
          <a:ext cx="1106544" cy="1106544"/>
        </a:xfrm>
        <a:prstGeom prst="ellipse">
          <a:avLst/>
        </a:prstGeom>
        <a:blipFill rotWithShape="1">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686FF-2867-4E3A-87C9-7C06794DCC58}">
      <dsp:nvSpPr>
        <dsp:cNvPr id="0" name=""/>
        <dsp:cNvSpPr/>
      </dsp:nvSpPr>
      <dsp:spPr>
        <a:xfrm>
          <a:off x="2883000" y="438629"/>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B5C66A-19F9-462A-880A-51AA1E7AA305}">
      <dsp:nvSpPr>
        <dsp:cNvPr id="0" name=""/>
        <dsp:cNvSpPr/>
      </dsp:nvSpPr>
      <dsp:spPr>
        <a:xfrm>
          <a:off x="3351000" y="906629"/>
          <a:ext cx="1260000" cy="1260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33153E-8AA7-4F0A-8C55-30BE40184802}">
      <dsp:nvSpPr>
        <dsp:cNvPr id="0" name=""/>
        <dsp:cNvSpPr/>
      </dsp:nvSpPr>
      <dsp:spPr>
        <a:xfrm>
          <a:off x="2181000" y="3318629"/>
          <a:ext cx="360000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a:t>Production or Preservation of Affordable Rental Housing</a:t>
          </a:r>
        </a:p>
      </dsp:txBody>
      <dsp:txXfrm>
        <a:off x="2181000" y="3318629"/>
        <a:ext cx="3600000" cy="1350000"/>
      </dsp:txXfrm>
    </dsp:sp>
    <dsp:sp modelId="{96E0F962-CC79-4A53-B8B2-9F62F7D5D868}">
      <dsp:nvSpPr>
        <dsp:cNvPr id="0" name=""/>
        <dsp:cNvSpPr/>
      </dsp:nvSpPr>
      <dsp:spPr>
        <a:xfrm>
          <a:off x="7113000" y="438629"/>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3EC087-26A3-415F-8F84-24C35C073C53}">
      <dsp:nvSpPr>
        <dsp:cNvPr id="0" name=""/>
        <dsp:cNvSpPr/>
      </dsp:nvSpPr>
      <dsp:spPr>
        <a:xfrm>
          <a:off x="7581000" y="906629"/>
          <a:ext cx="1260000" cy="126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00C5C8-8A11-4A14-9E44-F79479E407E3}">
      <dsp:nvSpPr>
        <dsp:cNvPr id="0" name=""/>
        <dsp:cNvSpPr/>
      </dsp:nvSpPr>
      <dsp:spPr>
        <a:xfrm>
          <a:off x="6411000" y="3318629"/>
          <a:ext cx="360000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dirty="0"/>
            <a:t>Supportive Services, Homeless Prevention Services, and Housing Counseling</a:t>
          </a:r>
        </a:p>
      </dsp:txBody>
      <dsp:txXfrm>
        <a:off x="6411000" y="3318629"/>
        <a:ext cx="3600000" cy="135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5E04A-95E2-AE44-AA8E-DF39677E86EF}">
      <dsp:nvSpPr>
        <dsp:cNvPr id="0" name=""/>
        <dsp:cNvSpPr/>
      </dsp:nvSpPr>
      <dsp:spPr>
        <a:xfrm>
          <a:off x="440253" y="3"/>
          <a:ext cx="2907506" cy="174450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t>Acquisition</a:t>
          </a:r>
        </a:p>
      </dsp:txBody>
      <dsp:txXfrm>
        <a:off x="440253" y="3"/>
        <a:ext cx="2907506" cy="1744503"/>
      </dsp:txXfrm>
    </dsp:sp>
    <dsp:sp modelId="{18FE8D0F-C9D9-CE4F-B532-6E290A0A562D}">
      <dsp:nvSpPr>
        <dsp:cNvPr id="0" name=""/>
        <dsp:cNvSpPr/>
      </dsp:nvSpPr>
      <dsp:spPr>
        <a:xfrm>
          <a:off x="3575446" y="3160"/>
          <a:ext cx="2907506" cy="1744503"/>
        </a:xfrm>
        <a:prstGeom prst="rect">
          <a:avLst/>
        </a:prstGeom>
        <a:solidFill>
          <a:schemeClr val="accent2">
            <a:hueOff val="-1468225"/>
            <a:satOff val="6479"/>
            <a:lumOff val="-1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Construction – building, site and off-site</a:t>
          </a:r>
        </a:p>
      </dsp:txBody>
      <dsp:txXfrm>
        <a:off x="3575446" y="3160"/>
        <a:ext cx="2907506" cy="1744503"/>
      </dsp:txXfrm>
    </dsp:sp>
    <dsp:sp modelId="{2B62E120-68A8-AA45-80A1-2EF26AFB8491}">
      <dsp:nvSpPr>
        <dsp:cNvPr id="0" name=""/>
        <dsp:cNvSpPr/>
      </dsp:nvSpPr>
      <dsp:spPr>
        <a:xfrm>
          <a:off x="6773703" y="3160"/>
          <a:ext cx="2907506" cy="1744503"/>
        </a:xfrm>
        <a:prstGeom prst="rect">
          <a:avLst/>
        </a:prstGeom>
        <a:solidFill>
          <a:schemeClr val="accent2">
            <a:hueOff val="-2936450"/>
            <a:satOff val="12957"/>
            <a:lumOff val="-2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t>Soft costs</a:t>
          </a:r>
        </a:p>
      </dsp:txBody>
      <dsp:txXfrm>
        <a:off x="6773703" y="3160"/>
        <a:ext cx="2907506" cy="1744503"/>
      </dsp:txXfrm>
    </dsp:sp>
    <dsp:sp modelId="{02B16898-C889-CE43-950F-6EF9654AAF89}">
      <dsp:nvSpPr>
        <dsp:cNvPr id="0" name=""/>
        <dsp:cNvSpPr/>
      </dsp:nvSpPr>
      <dsp:spPr>
        <a:xfrm>
          <a:off x="377190" y="2038415"/>
          <a:ext cx="2907506" cy="1744503"/>
        </a:xfrm>
        <a:prstGeom prst="rect">
          <a:avLst/>
        </a:prstGeom>
        <a:solidFill>
          <a:schemeClr val="accent2">
            <a:hueOff val="-4404675"/>
            <a:satOff val="19436"/>
            <a:lumOff val="-3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Relocation Costs</a:t>
          </a:r>
        </a:p>
      </dsp:txBody>
      <dsp:txXfrm>
        <a:off x="377190" y="2038415"/>
        <a:ext cx="2907506" cy="1744503"/>
      </dsp:txXfrm>
    </dsp:sp>
    <dsp:sp modelId="{E07E3CC3-0AB8-49B3-805B-C75BF421CE19}">
      <dsp:nvSpPr>
        <dsp:cNvPr id="0" name=""/>
        <dsp:cNvSpPr/>
      </dsp:nvSpPr>
      <dsp:spPr>
        <a:xfrm>
          <a:off x="3575446" y="2038415"/>
          <a:ext cx="2907506" cy="1744503"/>
        </a:xfrm>
        <a:prstGeom prst="rect">
          <a:avLst/>
        </a:prstGeom>
        <a:solidFill>
          <a:schemeClr val="accent2">
            <a:hueOff val="-5872900"/>
            <a:satOff val="25914"/>
            <a:lumOff val="-4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Operating Cost Assistance</a:t>
          </a:r>
        </a:p>
      </dsp:txBody>
      <dsp:txXfrm>
        <a:off x="3575446" y="2038415"/>
        <a:ext cx="2907506" cy="1744503"/>
      </dsp:txXfrm>
    </dsp:sp>
    <dsp:sp modelId="{95B8C3CE-C328-4F05-954D-CB2BFBB9E240}">
      <dsp:nvSpPr>
        <dsp:cNvPr id="0" name=""/>
        <dsp:cNvSpPr/>
      </dsp:nvSpPr>
      <dsp:spPr>
        <a:xfrm>
          <a:off x="6773703" y="2038415"/>
          <a:ext cx="2907506" cy="1744503"/>
        </a:xfrm>
        <a:prstGeom prst="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Supportive Services</a:t>
          </a:r>
        </a:p>
      </dsp:txBody>
      <dsp:txXfrm>
        <a:off x="6773703" y="2038415"/>
        <a:ext cx="2907506" cy="17445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4C0E9-04A5-48AF-8D22-7A23BE4AF6B5}">
      <dsp:nvSpPr>
        <dsp:cNvPr id="0" name=""/>
        <dsp:cNvSpPr/>
      </dsp:nvSpPr>
      <dsp:spPr>
        <a:xfrm>
          <a:off x="0" y="23399"/>
          <a:ext cx="4754880" cy="54755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Financial Assistance</a:t>
          </a:r>
        </a:p>
      </dsp:txBody>
      <dsp:txXfrm>
        <a:off x="26730" y="50129"/>
        <a:ext cx="4701420" cy="494099"/>
      </dsp:txXfrm>
    </dsp:sp>
    <dsp:sp modelId="{D9E1A48A-3646-40A5-BFE0-00814360FF59}">
      <dsp:nvSpPr>
        <dsp:cNvPr id="0" name=""/>
        <dsp:cNvSpPr/>
      </dsp:nvSpPr>
      <dsp:spPr>
        <a:xfrm>
          <a:off x="0" y="570959"/>
          <a:ext cx="4754880" cy="19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96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Rental application fees</a:t>
          </a:r>
        </a:p>
        <a:p>
          <a:pPr marL="171450" lvl="1" indent="-171450" algn="l" defTabSz="844550">
            <a:lnSpc>
              <a:spcPct val="90000"/>
            </a:lnSpc>
            <a:spcBef>
              <a:spcPct val="0"/>
            </a:spcBef>
            <a:spcAft>
              <a:spcPct val="20000"/>
            </a:spcAft>
            <a:buChar char="•"/>
          </a:pPr>
          <a:r>
            <a:rPr lang="en-US" sz="1900" kern="1200"/>
            <a:t>Security deposit (max 2 months rent)</a:t>
          </a:r>
        </a:p>
        <a:p>
          <a:pPr marL="171450" lvl="1" indent="-171450" algn="l" defTabSz="844550">
            <a:lnSpc>
              <a:spcPct val="90000"/>
            </a:lnSpc>
            <a:spcBef>
              <a:spcPct val="0"/>
            </a:spcBef>
            <a:spcAft>
              <a:spcPct val="20000"/>
            </a:spcAft>
            <a:buChar char="•"/>
          </a:pPr>
          <a:r>
            <a:rPr lang="en-US" sz="1900" kern="1200"/>
            <a:t>Utility deposit paid to provider</a:t>
          </a:r>
        </a:p>
        <a:p>
          <a:pPr marL="171450" lvl="1" indent="-171450" algn="l" defTabSz="844550">
            <a:lnSpc>
              <a:spcPct val="90000"/>
            </a:lnSpc>
            <a:spcBef>
              <a:spcPct val="0"/>
            </a:spcBef>
            <a:spcAft>
              <a:spcPct val="20000"/>
            </a:spcAft>
            <a:buChar char="•"/>
          </a:pPr>
          <a:r>
            <a:rPr lang="en-US" sz="1900" kern="1200"/>
            <a:t>Utility payments (up to 24 months, including 6 mos arrears)</a:t>
          </a:r>
        </a:p>
        <a:p>
          <a:pPr marL="171450" lvl="1" indent="-171450" algn="l" defTabSz="844550">
            <a:lnSpc>
              <a:spcPct val="90000"/>
            </a:lnSpc>
            <a:spcBef>
              <a:spcPct val="0"/>
            </a:spcBef>
            <a:spcAft>
              <a:spcPct val="20000"/>
            </a:spcAft>
            <a:buChar char="•"/>
          </a:pPr>
          <a:r>
            <a:rPr lang="en-US" sz="1900" kern="1200"/>
            <a:t>Moving costs</a:t>
          </a:r>
        </a:p>
        <a:p>
          <a:pPr marL="171450" lvl="1" indent="-171450" algn="l" defTabSz="844550">
            <a:lnSpc>
              <a:spcPct val="90000"/>
            </a:lnSpc>
            <a:spcBef>
              <a:spcPct val="0"/>
            </a:spcBef>
            <a:spcAft>
              <a:spcPct val="20000"/>
            </a:spcAft>
            <a:buChar char="•"/>
          </a:pPr>
          <a:r>
            <a:rPr lang="en-US" sz="1900" kern="1200"/>
            <a:t>Rental arrears (up to 6 mos)</a:t>
          </a:r>
        </a:p>
      </dsp:txBody>
      <dsp:txXfrm>
        <a:off x="0" y="570959"/>
        <a:ext cx="4754880" cy="1987200"/>
      </dsp:txXfrm>
    </dsp:sp>
    <dsp:sp modelId="{B7B7D6CE-DEB3-424A-A086-3D209C87D24D}">
      <dsp:nvSpPr>
        <dsp:cNvPr id="0" name=""/>
        <dsp:cNvSpPr/>
      </dsp:nvSpPr>
      <dsp:spPr>
        <a:xfrm>
          <a:off x="0" y="2558160"/>
          <a:ext cx="4754880" cy="54755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Short-Medium Term Rental Assistance</a:t>
          </a:r>
        </a:p>
      </dsp:txBody>
      <dsp:txXfrm>
        <a:off x="26730" y="2584890"/>
        <a:ext cx="4701420" cy="494099"/>
      </dsp:txXfrm>
    </dsp:sp>
    <dsp:sp modelId="{2C333AC6-A461-4DEC-9BAC-3A42B08C9F16}">
      <dsp:nvSpPr>
        <dsp:cNvPr id="0" name=""/>
        <dsp:cNvSpPr/>
      </dsp:nvSpPr>
      <dsp:spPr>
        <a:xfrm>
          <a:off x="0" y="3105720"/>
          <a:ext cx="4754880"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96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Short term up to 3 mos</a:t>
          </a:r>
        </a:p>
        <a:p>
          <a:pPr marL="171450" lvl="1" indent="-171450" algn="l" defTabSz="844550">
            <a:lnSpc>
              <a:spcPct val="90000"/>
            </a:lnSpc>
            <a:spcBef>
              <a:spcPct val="0"/>
            </a:spcBef>
            <a:spcAft>
              <a:spcPct val="20000"/>
            </a:spcAft>
            <a:buChar char="•"/>
          </a:pPr>
          <a:r>
            <a:rPr lang="en-US" sz="1900" kern="1200"/>
            <a:t>Medium term 3-24 months</a:t>
          </a:r>
        </a:p>
        <a:p>
          <a:pPr marL="171450" lvl="1" indent="-171450" algn="l" defTabSz="844550">
            <a:lnSpc>
              <a:spcPct val="90000"/>
            </a:lnSpc>
            <a:spcBef>
              <a:spcPct val="0"/>
            </a:spcBef>
            <a:spcAft>
              <a:spcPct val="20000"/>
            </a:spcAft>
            <a:buChar char="•"/>
          </a:pPr>
          <a:r>
            <a:rPr lang="en-US" sz="1900" kern="1200"/>
            <a:t>Maximum 24 months over 3 year period</a:t>
          </a:r>
        </a:p>
      </dsp:txBody>
      <dsp:txXfrm>
        <a:off x="0" y="3105720"/>
        <a:ext cx="4754880" cy="8942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DA56D-F3DD-3A4F-9372-A54BF55821D2}">
      <dsp:nvSpPr>
        <dsp:cNvPr id="0" name=""/>
        <dsp:cNvSpPr/>
      </dsp:nvSpPr>
      <dsp:spPr>
        <a:xfrm>
          <a:off x="0" y="48400"/>
          <a:ext cx="10058399" cy="8704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All federal agencies are required to comply with the National Environmental Policy Act</a:t>
          </a:r>
        </a:p>
      </dsp:txBody>
      <dsp:txXfrm>
        <a:off x="42493" y="90893"/>
        <a:ext cx="9973413" cy="785494"/>
      </dsp:txXfrm>
    </dsp:sp>
    <dsp:sp modelId="{2CDDE491-FA01-2044-9CB8-A6225126BC39}">
      <dsp:nvSpPr>
        <dsp:cNvPr id="0" name=""/>
        <dsp:cNvSpPr/>
      </dsp:nvSpPr>
      <dsp:spPr>
        <a:xfrm>
          <a:off x="0" y="988000"/>
          <a:ext cx="10058399" cy="870480"/>
        </a:xfrm>
        <a:prstGeom prst="roundRect">
          <a:avLst/>
        </a:prstGeom>
        <a:solidFill>
          <a:schemeClr val="accent2">
            <a:hueOff val="-2447042"/>
            <a:satOff val="10798"/>
            <a:lumOff val="-18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HUD implements their compliance with NEPA through 24 CFR Part 58</a:t>
          </a:r>
        </a:p>
      </dsp:txBody>
      <dsp:txXfrm>
        <a:off x="42493" y="1030493"/>
        <a:ext cx="9973413" cy="785494"/>
      </dsp:txXfrm>
    </dsp:sp>
    <dsp:sp modelId="{38CEC10D-659F-1F49-98B7-32FB72136A2E}">
      <dsp:nvSpPr>
        <dsp:cNvPr id="0" name=""/>
        <dsp:cNvSpPr/>
      </dsp:nvSpPr>
      <dsp:spPr>
        <a:xfrm>
          <a:off x="0" y="1927600"/>
          <a:ext cx="10058399" cy="870480"/>
        </a:xfrm>
        <a:prstGeom prst="roundRect">
          <a:avLst/>
        </a:prstGeom>
        <a:solidFill>
          <a:schemeClr val="accent2">
            <a:hueOff val="-4894083"/>
            <a:satOff val="21595"/>
            <a:lumOff val="-36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This is NOT a Phase I ESA, though that is often made part of the "Part 58 Review"</a:t>
          </a:r>
        </a:p>
      </dsp:txBody>
      <dsp:txXfrm>
        <a:off x="42493" y="1970093"/>
        <a:ext cx="9973413" cy="785494"/>
      </dsp:txXfrm>
    </dsp:sp>
    <dsp:sp modelId="{F7A213E6-1DDF-184E-AAF3-2FCCF2A6F103}">
      <dsp:nvSpPr>
        <dsp:cNvPr id="0" name=""/>
        <dsp:cNvSpPr/>
      </dsp:nvSpPr>
      <dsp:spPr>
        <a:xfrm>
          <a:off x="0" y="2867200"/>
          <a:ext cx="10058399" cy="870480"/>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Pre-planning tool to ensure the most environmental, social and economic benefit is achieved for the project (avoids wasted dollars)</a:t>
          </a:r>
          <a:endParaRPr lang="en-US" sz="2400" kern="1200" dirty="0"/>
        </a:p>
      </dsp:txBody>
      <dsp:txXfrm>
        <a:off x="42493" y="2909693"/>
        <a:ext cx="9973413" cy="7854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E15F7-5CE8-4E95-A617-A0252EFA043D}">
      <dsp:nvSpPr>
        <dsp:cNvPr id="0" name=""/>
        <dsp:cNvSpPr/>
      </dsp:nvSpPr>
      <dsp:spPr>
        <a:xfrm>
          <a:off x="0" y="4300"/>
          <a:ext cx="5257800" cy="91601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DC346C-DCB0-416E-A075-48B5A4130AF2}">
      <dsp:nvSpPr>
        <dsp:cNvPr id="0" name=""/>
        <dsp:cNvSpPr/>
      </dsp:nvSpPr>
      <dsp:spPr>
        <a:xfrm>
          <a:off x="277094" y="210403"/>
          <a:ext cx="503807" cy="5038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C20D76-140C-4075-9594-AB86F21A42AC}">
      <dsp:nvSpPr>
        <dsp:cNvPr id="0" name=""/>
        <dsp:cNvSpPr/>
      </dsp:nvSpPr>
      <dsp:spPr>
        <a:xfrm>
          <a:off x="1057996" y="4300"/>
          <a:ext cx="419980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622300">
            <a:lnSpc>
              <a:spcPct val="90000"/>
            </a:lnSpc>
            <a:spcBef>
              <a:spcPct val="0"/>
            </a:spcBef>
            <a:spcAft>
              <a:spcPct val="35000"/>
            </a:spcAft>
            <a:buNone/>
          </a:pPr>
          <a:r>
            <a:rPr lang="en-US" sz="1400" kern="1200"/>
            <a:t>Minimum 15 year affordability/compliance period</a:t>
          </a:r>
        </a:p>
      </dsp:txBody>
      <dsp:txXfrm>
        <a:off x="1057996" y="4300"/>
        <a:ext cx="4199803" cy="916014"/>
      </dsp:txXfrm>
    </dsp:sp>
    <dsp:sp modelId="{88EFF73C-5CE5-469F-BFBE-3390E29119BC}">
      <dsp:nvSpPr>
        <dsp:cNvPr id="0" name=""/>
        <dsp:cNvSpPr/>
      </dsp:nvSpPr>
      <dsp:spPr>
        <a:xfrm>
          <a:off x="0" y="1149318"/>
          <a:ext cx="525780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E185C6-B014-4D42-AF57-E3F286B724EF}">
      <dsp:nvSpPr>
        <dsp:cNvPr id="0" name=""/>
        <dsp:cNvSpPr/>
      </dsp:nvSpPr>
      <dsp:spPr>
        <a:xfrm>
          <a:off x="277094" y="1355421"/>
          <a:ext cx="503807" cy="503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1A1AB1-90BA-4FC9-9548-96121ABD0DA5}">
      <dsp:nvSpPr>
        <dsp:cNvPr id="0" name=""/>
        <dsp:cNvSpPr/>
      </dsp:nvSpPr>
      <dsp:spPr>
        <a:xfrm>
          <a:off x="1057996" y="1149318"/>
          <a:ext cx="419980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622300">
            <a:lnSpc>
              <a:spcPct val="90000"/>
            </a:lnSpc>
            <a:spcBef>
              <a:spcPct val="0"/>
            </a:spcBef>
            <a:spcAft>
              <a:spcPct val="35000"/>
            </a:spcAft>
            <a:buNone/>
          </a:pPr>
          <a:r>
            <a:rPr lang="en-US" sz="1400" kern="1200"/>
            <a:t>Must provide evidence of correct rent calculation (utility allowance)</a:t>
          </a:r>
        </a:p>
      </dsp:txBody>
      <dsp:txXfrm>
        <a:off x="1057996" y="1149318"/>
        <a:ext cx="4199803" cy="916014"/>
      </dsp:txXfrm>
    </dsp:sp>
    <dsp:sp modelId="{A39F5435-86C4-48E0-B2EF-90D764F6CC38}">
      <dsp:nvSpPr>
        <dsp:cNvPr id="0" name=""/>
        <dsp:cNvSpPr/>
      </dsp:nvSpPr>
      <dsp:spPr>
        <a:xfrm>
          <a:off x="0" y="2294336"/>
          <a:ext cx="5257800" cy="91601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193A32-96AC-4CFF-B3B4-C33B56EA7442}">
      <dsp:nvSpPr>
        <dsp:cNvPr id="0" name=""/>
        <dsp:cNvSpPr/>
      </dsp:nvSpPr>
      <dsp:spPr>
        <a:xfrm>
          <a:off x="277094" y="2500440"/>
          <a:ext cx="503807" cy="5038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261015-F69B-47EC-9869-A6DE5FAD2CC3}">
      <dsp:nvSpPr>
        <dsp:cNvPr id="0" name=""/>
        <dsp:cNvSpPr/>
      </dsp:nvSpPr>
      <dsp:spPr>
        <a:xfrm>
          <a:off x="1057996" y="2294336"/>
          <a:ext cx="419980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622300">
            <a:lnSpc>
              <a:spcPct val="90000"/>
            </a:lnSpc>
            <a:spcBef>
              <a:spcPct val="0"/>
            </a:spcBef>
            <a:spcAft>
              <a:spcPct val="35000"/>
            </a:spcAft>
            <a:buNone/>
          </a:pPr>
          <a:r>
            <a:rPr lang="en-US" sz="1400" kern="1200" dirty="0"/>
            <a:t>Physical inspection upon completion, within 12 months of completion and every three years during affordability period.  Property must continue to meet state/local codes and County’s property standards</a:t>
          </a:r>
        </a:p>
      </dsp:txBody>
      <dsp:txXfrm>
        <a:off x="1057996" y="2294336"/>
        <a:ext cx="4199803" cy="916014"/>
      </dsp:txXfrm>
    </dsp:sp>
    <dsp:sp modelId="{07312B26-DDAD-4B92-94A3-31EC6BCE1FF3}">
      <dsp:nvSpPr>
        <dsp:cNvPr id="0" name=""/>
        <dsp:cNvSpPr/>
      </dsp:nvSpPr>
      <dsp:spPr>
        <a:xfrm>
          <a:off x="0" y="3439354"/>
          <a:ext cx="5257800" cy="91601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35A8A4-FFC5-4FBE-B1A2-AABD21B79C07}">
      <dsp:nvSpPr>
        <dsp:cNvPr id="0" name=""/>
        <dsp:cNvSpPr/>
      </dsp:nvSpPr>
      <dsp:spPr>
        <a:xfrm>
          <a:off x="277094" y="3645458"/>
          <a:ext cx="503807" cy="5038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E70A02-1800-40F6-AD5D-3BBADE908A39}">
      <dsp:nvSpPr>
        <dsp:cNvPr id="0" name=""/>
        <dsp:cNvSpPr/>
      </dsp:nvSpPr>
      <dsp:spPr>
        <a:xfrm>
          <a:off x="1057996" y="3439354"/>
          <a:ext cx="419980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622300">
            <a:lnSpc>
              <a:spcPct val="90000"/>
            </a:lnSpc>
            <a:spcBef>
              <a:spcPct val="0"/>
            </a:spcBef>
            <a:spcAft>
              <a:spcPct val="35000"/>
            </a:spcAft>
            <a:buNone/>
          </a:pPr>
          <a:r>
            <a:rPr lang="en-US" sz="1400" kern="1200"/>
            <a:t>Projects with 5+ units must submit an Affirmative Marketing Plan, and demonstrate outreach efforts</a:t>
          </a:r>
        </a:p>
      </dsp:txBody>
      <dsp:txXfrm>
        <a:off x="1057996" y="3439354"/>
        <a:ext cx="4199803" cy="916014"/>
      </dsp:txXfrm>
    </dsp:sp>
    <dsp:sp modelId="{EBD77E1A-5882-4B7F-BB20-E880EFF66597}">
      <dsp:nvSpPr>
        <dsp:cNvPr id="0" name=""/>
        <dsp:cNvSpPr/>
      </dsp:nvSpPr>
      <dsp:spPr>
        <a:xfrm>
          <a:off x="0" y="4584372"/>
          <a:ext cx="5257800" cy="91601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4FC8D3-9E84-4B1F-B336-A0BB978173C2}">
      <dsp:nvSpPr>
        <dsp:cNvPr id="0" name=""/>
        <dsp:cNvSpPr/>
      </dsp:nvSpPr>
      <dsp:spPr>
        <a:xfrm>
          <a:off x="277094" y="4790476"/>
          <a:ext cx="503807" cy="5038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1CF00C-B722-4CAE-802C-77C424C50554}">
      <dsp:nvSpPr>
        <dsp:cNvPr id="0" name=""/>
        <dsp:cNvSpPr/>
      </dsp:nvSpPr>
      <dsp:spPr>
        <a:xfrm>
          <a:off x="1057996" y="4584372"/>
          <a:ext cx="419980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622300">
            <a:lnSpc>
              <a:spcPct val="90000"/>
            </a:lnSpc>
            <a:spcBef>
              <a:spcPct val="0"/>
            </a:spcBef>
            <a:spcAft>
              <a:spcPct val="35000"/>
            </a:spcAft>
            <a:buNone/>
          </a:pPr>
          <a:r>
            <a:rPr lang="en-US" sz="1400" kern="1200" dirty="0"/>
            <a:t>Rent increases must be approved by the County; tenants given minimum 30 day notice once County approves any increase.  Rent increases must be consistent with state landlord/tenant law</a:t>
          </a:r>
        </a:p>
      </dsp:txBody>
      <dsp:txXfrm>
        <a:off x="1057996" y="4584372"/>
        <a:ext cx="4199803" cy="91601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76135F-E627-1740-8603-B40F06D20C6A}" type="datetimeFigureOut">
              <a:rPr lang="en-US" smtClean="0"/>
              <a:t>7/22/2024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54679-7A32-6C42-887A-CDB034DF777C}" type="slidenum">
              <a:rPr lang="en-US" smtClean="0"/>
              <a:t>‹#›</a:t>
            </a:fld>
            <a:endParaRPr lang="en-US" dirty="0"/>
          </a:p>
        </p:txBody>
      </p:sp>
    </p:spTree>
    <p:extLst>
      <p:ext uri="{BB962C8B-B14F-4D97-AF65-F5344CB8AC3E}">
        <p14:creationId xmlns:p14="http://schemas.microsoft.com/office/powerpoint/2010/main" val="3420842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uscode.house.gov/view.xhtml?req=(title:42%20section:11302%20edition:prelim)#11302_1_targe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554679-7A32-6C42-887A-CDB034DF77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646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required for Supportive Services only</a:t>
            </a:r>
          </a:p>
        </p:txBody>
      </p:sp>
      <p:sp>
        <p:nvSpPr>
          <p:cNvPr id="4" name="Slide Number Placeholder 3"/>
          <p:cNvSpPr>
            <a:spLocks noGrp="1"/>
          </p:cNvSpPr>
          <p:nvPr>
            <p:ph type="sldNum" sz="quarter" idx="5"/>
          </p:nvPr>
        </p:nvSpPr>
        <p:spPr/>
        <p:txBody>
          <a:bodyPr/>
          <a:lstStyle/>
          <a:p>
            <a:fld id="{56554679-7A32-6C42-887A-CDB034DF777C}" type="slidenum">
              <a:rPr lang="en-US" smtClean="0"/>
              <a:t>14</a:t>
            </a:fld>
            <a:endParaRPr lang="en-US"/>
          </a:p>
        </p:txBody>
      </p:sp>
    </p:spTree>
    <p:extLst>
      <p:ext uri="{BB962C8B-B14F-4D97-AF65-F5344CB8AC3E}">
        <p14:creationId xmlns:p14="http://schemas.microsoft.com/office/powerpoint/2010/main" val="3284637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554679-7A32-6C42-887A-CDB034DF777C}" type="slidenum">
              <a:rPr lang="en-US" smtClean="0"/>
              <a:t>20</a:t>
            </a:fld>
            <a:endParaRPr lang="en-US" dirty="0"/>
          </a:p>
        </p:txBody>
      </p:sp>
    </p:spTree>
    <p:extLst>
      <p:ext uri="{BB962C8B-B14F-4D97-AF65-F5344CB8AC3E}">
        <p14:creationId xmlns:p14="http://schemas.microsoft.com/office/powerpoint/2010/main" val="3040353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5CA4D8-DDF6-47AB-A35F-E11B32DF66F6}" type="slidenum">
              <a:rPr lang="en-US" smtClean="0"/>
              <a:t>21</a:t>
            </a:fld>
            <a:endParaRPr lang="en-US"/>
          </a:p>
        </p:txBody>
      </p:sp>
    </p:spTree>
    <p:extLst>
      <p:ext uri="{BB962C8B-B14F-4D97-AF65-F5344CB8AC3E}">
        <p14:creationId xmlns:p14="http://schemas.microsoft.com/office/powerpoint/2010/main" val="3416364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554679-7A32-6C42-887A-CDB034DF77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455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554679-7A32-6C42-887A-CDB034DF777C}" type="slidenum">
              <a:rPr lang="en-US" smtClean="0"/>
              <a:t>2</a:t>
            </a:fld>
            <a:endParaRPr lang="en-US"/>
          </a:p>
        </p:txBody>
      </p:sp>
    </p:spTree>
    <p:extLst>
      <p:ext uri="{BB962C8B-B14F-4D97-AF65-F5344CB8AC3E}">
        <p14:creationId xmlns:p14="http://schemas.microsoft.com/office/powerpoint/2010/main" val="2885831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is to equitably reduce homelessness and increase housing stability.  These funds should not be confused with other American Rescue Plan dollars. The ARP allocated other funds for construction and housing under </a:t>
            </a:r>
            <a:r>
              <a:rPr lang="en-US" sz="1800" dirty="0">
                <a:solidFill>
                  <a:srgbClr val="000000"/>
                </a:solidFill>
                <a:effectLst/>
                <a:latin typeface="Calibri" panose="020F0502020204030204" pitchFamily="34" charset="0"/>
                <a:ea typeface="Times New Roman" panose="02020603050405020304" pitchFamily="18" charset="0"/>
              </a:rPr>
              <a:t>the American Rescue Plan Act’s State and Local Fiscal Recovery Fund (SLFRF)</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554679-7A32-6C42-887A-CDB034DF77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491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People experiencing or at risk of homelessness as defined by the McKinney Vento Homeless Assistance Act, </a:t>
            </a:r>
          </a:p>
          <a:p>
            <a:r>
              <a:rPr lang="en-US"/>
              <a:t>People fleeing or attempting to flee (this includes VAWA and Trafficking Victim Assistance Program).  This is an expanded definition from the CP/McKinney definition.</a:t>
            </a:r>
          </a:p>
          <a:p>
            <a:r>
              <a:rPr lang="en-US"/>
              <a:t>Other populations where supportive services would prevent homelessness or serve those at greatest risk of housing stability.  This QP includes households that have already met the definition of homeless, are currently housed with temporary assistance and </a:t>
            </a:r>
            <a:r>
              <a:rPr lang="en-US" err="1"/>
              <a:t>erquire</a:t>
            </a:r>
            <a:r>
              <a:rPr lang="en-US"/>
              <a:t> additional resource sin order to prevent a return to homelessness.  HUD defines those at greatest risk of housing instability as people at or below 30% AMI AND experiencing severe cost burden (spending more than 50% monthly income on housing); OR HHs below 50% AMI and paragraph 3 of the at-risk definition.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Veterans and families that include a veteran family member that meet one of the preceding criteria</a:t>
            </a:r>
          </a:p>
          <a:p>
            <a:endParaRPr lang="en-US"/>
          </a:p>
        </p:txBody>
      </p:sp>
      <p:sp>
        <p:nvSpPr>
          <p:cNvPr id="4" name="Slide Number Placeholder 3"/>
          <p:cNvSpPr>
            <a:spLocks noGrp="1"/>
          </p:cNvSpPr>
          <p:nvPr>
            <p:ph type="sldNum" sz="quarter" idx="5"/>
          </p:nvPr>
        </p:nvSpPr>
        <p:spPr/>
        <p:txBody>
          <a:bodyPr/>
          <a:lstStyle/>
          <a:p>
            <a:fld id="{56554679-7A32-6C42-887A-CDB034DF777C}" type="slidenum">
              <a:rPr lang="en-US" smtClean="0"/>
              <a:t>4</a:t>
            </a:fld>
            <a:endParaRPr lang="en-US"/>
          </a:p>
        </p:txBody>
      </p:sp>
    </p:spTree>
    <p:extLst>
      <p:ext uri="{BB962C8B-B14F-4D97-AF65-F5344CB8AC3E}">
        <p14:creationId xmlns:p14="http://schemas.microsoft.com/office/powerpoint/2010/main" val="1898367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For purposes of this chapter, the terms "homeless", "homeless individual", and "homeless person" means- </a:t>
            </a:r>
            <a:r>
              <a:rPr lang="en-US" sz="1200" b="0" i="0" kern="1200" baseline="30000">
                <a:solidFill>
                  <a:schemeClr val="tx1"/>
                </a:solidFill>
                <a:effectLst/>
                <a:latin typeface="+mn-lt"/>
                <a:ea typeface="+mn-ea"/>
                <a:cs typeface="+mn-cs"/>
                <a:hlinkClick r:id="rId3"/>
              </a:rPr>
              <a:t>1</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(1) an individual or family who lacks a fixed, regular, and adequate nighttime residence;</a:t>
            </a:r>
          </a:p>
          <a:p>
            <a:r>
              <a:rPr lang="en-US" sz="1200" b="0" i="0" kern="1200">
                <a:solidFill>
                  <a:schemeClr val="tx1"/>
                </a:solidFill>
                <a:effectLst/>
                <a:latin typeface="+mn-lt"/>
                <a:ea typeface="+mn-ea"/>
                <a:cs typeface="+mn-cs"/>
              </a:rPr>
              <a:t>(2) an individual or family with a primary nighttime residence that is a public or private place not designed for or ordinarily used as a regular sleeping accommodation for human beings, including a car, park, abandoned building, bus or train station, airport, or camping ground;</a:t>
            </a:r>
          </a:p>
          <a:p>
            <a:r>
              <a:rPr lang="en-US" sz="1200" b="0" i="0" kern="1200">
                <a:solidFill>
                  <a:schemeClr val="tx1"/>
                </a:solidFill>
                <a:effectLst/>
                <a:latin typeface="+mn-lt"/>
                <a:ea typeface="+mn-ea"/>
                <a:cs typeface="+mn-cs"/>
              </a:rPr>
              <a:t>(3) an individual or family living in a supervised publicly or privately operated shelter designated to provide temporary living arrangements (including hotels and motels paid for by Federal, State, or local government programs for low-income individuals or by charitable organizations, congregate shelters, and transitional housing);</a:t>
            </a:r>
          </a:p>
          <a:p>
            <a:r>
              <a:rPr lang="en-US" sz="1200" b="0" i="0" kern="1200">
                <a:solidFill>
                  <a:schemeClr val="tx1"/>
                </a:solidFill>
                <a:effectLst/>
                <a:latin typeface="+mn-lt"/>
                <a:ea typeface="+mn-ea"/>
                <a:cs typeface="+mn-cs"/>
              </a:rPr>
              <a:t>(4) an individual who resided in a shelter or place not meant for human habitation and who is exiting an institution where he or she temporarily resided;</a:t>
            </a:r>
          </a:p>
          <a:p>
            <a:r>
              <a:rPr lang="en-US" sz="1200" b="0" i="0" kern="1200">
                <a:solidFill>
                  <a:schemeClr val="tx1"/>
                </a:solidFill>
                <a:effectLst/>
                <a:latin typeface="+mn-lt"/>
                <a:ea typeface="+mn-ea"/>
                <a:cs typeface="+mn-cs"/>
              </a:rPr>
              <a:t>(5) an individual or family who-</a:t>
            </a:r>
          </a:p>
          <a:p>
            <a:r>
              <a:rPr lang="en-US" sz="1200" b="0" i="0" kern="1200">
                <a:solidFill>
                  <a:schemeClr val="tx1"/>
                </a:solidFill>
                <a:effectLst/>
                <a:latin typeface="+mn-lt"/>
                <a:ea typeface="+mn-ea"/>
                <a:cs typeface="+mn-cs"/>
              </a:rPr>
              <a:t>(A) will imminently lose their housing, including housing they own, rent, or live in without paying rent, are sharing with others, and rooms in hotels or motels not paid for by Federal, State, or local government programs for low-income individuals or by charitable organizations, as evidenced by-</a:t>
            </a:r>
          </a:p>
          <a:p>
            <a:r>
              <a:rPr lang="en-US" sz="1200" b="0" i="0" kern="1200">
                <a:solidFill>
                  <a:schemeClr val="tx1"/>
                </a:solidFill>
                <a:effectLst/>
                <a:latin typeface="+mn-lt"/>
                <a:ea typeface="+mn-ea"/>
                <a:cs typeface="+mn-cs"/>
              </a:rPr>
              <a:t>(</a:t>
            </a:r>
            <a:r>
              <a:rPr lang="en-US" sz="1200" b="0" i="0" kern="1200" err="1">
                <a:solidFill>
                  <a:schemeClr val="tx1"/>
                </a:solidFill>
                <a:effectLst/>
                <a:latin typeface="+mn-lt"/>
                <a:ea typeface="+mn-ea"/>
                <a:cs typeface="+mn-cs"/>
              </a:rPr>
              <a:t>i</a:t>
            </a:r>
            <a:r>
              <a:rPr lang="en-US" sz="1200" b="0" i="0" kern="1200">
                <a:solidFill>
                  <a:schemeClr val="tx1"/>
                </a:solidFill>
                <a:effectLst/>
                <a:latin typeface="+mn-lt"/>
                <a:ea typeface="+mn-ea"/>
                <a:cs typeface="+mn-cs"/>
              </a:rPr>
              <a:t>) a court order resulting from an eviction action that notifies the individual or family that they must leave within 14 days;</a:t>
            </a:r>
          </a:p>
          <a:p>
            <a:r>
              <a:rPr lang="en-US" sz="1200" b="0" i="0" kern="1200">
                <a:solidFill>
                  <a:schemeClr val="tx1"/>
                </a:solidFill>
                <a:effectLst/>
                <a:latin typeface="+mn-lt"/>
                <a:ea typeface="+mn-ea"/>
                <a:cs typeface="+mn-cs"/>
              </a:rPr>
              <a:t>(ii) the individual or family having a primary nighttime residence that is a room in a hotel or motel and where they lack the resources necessary to reside there for more than 14 days; or</a:t>
            </a:r>
          </a:p>
          <a:p>
            <a:r>
              <a:rPr lang="en-US" sz="1200" b="0" i="0" kern="1200">
                <a:solidFill>
                  <a:schemeClr val="tx1"/>
                </a:solidFill>
                <a:effectLst/>
                <a:latin typeface="+mn-lt"/>
                <a:ea typeface="+mn-ea"/>
                <a:cs typeface="+mn-cs"/>
              </a:rPr>
              <a:t>(iii) credible evidence indicating that the owner or renter of the housing will not allow the individual or family to stay for more than 14 days, and any oral statement from an individual or family seeking homeless assistance that is found to be credible shall be considered credible evidence for purposes of this clause;</a:t>
            </a:r>
          </a:p>
          <a:p>
            <a:br>
              <a:rPr lang="en-US"/>
            </a:br>
            <a:r>
              <a:rPr lang="en-US" sz="1200" b="0" i="0" kern="1200">
                <a:solidFill>
                  <a:schemeClr val="tx1"/>
                </a:solidFill>
                <a:effectLst/>
                <a:latin typeface="+mn-lt"/>
                <a:ea typeface="+mn-ea"/>
                <a:cs typeface="+mn-cs"/>
              </a:rPr>
              <a:t>(B) has no subsequent residence identified; and</a:t>
            </a:r>
          </a:p>
          <a:p>
            <a:r>
              <a:rPr lang="en-US" sz="1200" b="0" i="0" kern="1200">
                <a:solidFill>
                  <a:schemeClr val="tx1"/>
                </a:solidFill>
                <a:effectLst/>
                <a:latin typeface="+mn-lt"/>
                <a:ea typeface="+mn-ea"/>
                <a:cs typeface="+mn-cs"/>
              </a:rPr>
              <a:t>(C) lacks the resources or support networks needed to obtain other permanent housing; and</a:t>
            </a:r>
          </a:p>
          <a:p>
            <a:br>
              <a:rPr lang="en-US"/>
            </a:br>
            <a:r>
              <a:rPr lang="en-US" sz="1200" b="0" i="0" kern="1200">
                <a:solidFill>
                  <a:schemeClr val="tx1"/>
                </a:solidFill>
                <a:effectLst/>
                <a:latin typeface="+mn-lt"/>
                <a:ea typeface="+mn-ea"/>
                <a:cs typeface="+mn-cs"/>
              </a:rPr>
              <a:t>(6) unaccompanied youth and homeless families with children and youth defined as homeless under other Federal statutes who-</a:t>
            </a:r>
          </a:p>
          <a:p>
            <a:r>
              <a:rPr lang="en-US" sz="1200" b="0" i="0" kern="1200">
                <a:solidFill>
                  <a:schemeClr val="tx1"/>
                </a:solidFill>
                <a:effectLst/>
                <a:latin typeface="+mn-lt"/>
                <a:ea typeface="+mn-ea"/>
                <a:cs typeface="+mn-cs"/>
              </a:rPr>
              <a:t>(A) have experienced a long term period without living independently in permanent housing,</a:t>
            </a:r>
          </a:p>
          <a:p>
            <a:r>
              <a:rPr lang="en-US" sz="1200" b="0" i="0" kern="1200">
                <a:solidFill>
                  <a:schemeClr val="tx1"/>
                </a:solidFill>
                <a:effectLst/>
                <a:latin typeface="+mn-lt"/>
                <a:ea typeface="+mn-ea"/>
                <a:cs typeface="+mn-cs"/>
              </a:rPr>
              <a:t>(B) have experienced persistent instability as measured by frequent moves over such period, and</a:t>
            </a:r>
          </a:p>
          <a:p>
            <a:r>
              <a:rPr lang="en-US" sz="1200" b="0" i="0" kern="1200">
                <a:solidFill>
                  <a:schemeClr val="tx1"/>
                </a:solidFill>
                <a:effectLst/>
                <a:latin typeface="+mn-lt"/>
                <a:ea typeface="+mn-ea"/>
                <a:cs typeface="+mn-cs"/>
              </a:rPr>
              <a:t>(C) can be expected to continue in such status for an extended period of time because of chronic disabilities, chronic physical health or mental health conditions, substance addiction, histories of domestic violence or childhood abuse, the presence of a child or youth with a disability, or multiple barriers to employment.</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554679-7A32-6C42-887A-CDB034DF77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763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554679-7A32-6C42-887A-CDB034DF77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998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Preference means homeless must be taken before other QPs, prioritized by chronically homeless and severe service needs.  This is consistent with CoC prioritization list, but all QPs must have access to the program/have a right to apply for occupancy or services</a:t>
            </a:r>
          </a:p>
        </p:txBody>
      </p:sp>
      <p:sp>
        <p:nvSpPr>
          <p:cNvPr id="4" name="Slide Number Placeholder 3"/>
          <p:cNvSpPr>
            <a:spLocks noGrp="1"/>
          </p:cNvSpPr>
          <p:nvPr>
            <p:ph type="sldNum" sz="quarter" idx="5"/>
          </p:nvPr>
        </p:nvSpPr>
        <p:spPr/>
        <p:txBody>
          <a:bodyPr/>
          <a:lstStyle/>
          <a:p>
            <a:fld id="{56554679-7A32-6C42-887A-CDB034DF777C}" type="slidenum">
              <a:rPr lang="en-US" smtClean="0"/>
              <a:t>7</a:t>
            </a:fld>
            <a:endParaRPr lang="en-US"/>
          </a:p>
        </p:txBody>
      </p:sp>
    </p:spTree>
    <p:extLst>
      <p:ext uri="{BB962C8B-B14F-4D97-AF65-F5344CB8AC3E}">
        <p14:creationId xmlns:p14="http://schemas.microsoft.com/office/powerpoint/2010/main" val="137305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activities established in County’s approved HOME ARP Allocation Plan</a:t>
            </a:r>
          </a:p>
        </p:txBody>
      </p:sp>
      <p:sp>
        <p:nvSpPr>
          <p:cNvPr id="4" name="Slide Number Placeholder 3"/>
          <p:cNvSpPr>
            <a:spLocks noGrp="1"/>
          </p:cNvSpPr>
          <p:nvPr>
            <p:ph type="sldNum" sz="quarter" idx="5"/>
          </p:nvPr>
        </p:nvSpPr>
        <p:spPr/>
        <p:txBody>
          <a:bodyPr/>
          <a:lstStyle/>
          <a:p>
            <a:fld id="{56554679-7A32-6C42-887A-CDB034DF777C}" type="slidenum">
              <a:rPr lang="en-US" smtClean="0"/>
              <a:t>8</a:t>
            </a:fld>
            <a:endParaRPr lang="en-US"/>
          </a:p>
        </p:txBody>
      </p:sp>
    </p:spTree>
    <p:extLst>
      <p:ext uri="{BB962C8B-B14F-4D97-AF65-F5344CB8AC3E}">
        <p14:creationId xmlns:p14="http://schemas.microsoft.com/office/powerpoint/2010/main" val="625488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List is not exhaustive-</a:t>
            </a:r>
            <a:r>
              <a:rPr lang="en-US" b="1" dirty="0">
                <a:solidFill>
                  <a:schemeClr val="accent1"/>
                </a:solidFill>
              </a:rPr>
              <a:t>Consult Notice CPD 21-10 for complete list of eligible services, costs and time limitations</a:t>
            </a:r>
          </a:p>
          <a:p>
            <a:r>
              <a:rPr lang="en-US" dirty="0"/>
              <a:t>All housing counseling must be provided by HUD certified counselor.</a:t>
            </a:r>
          </a:p>
          <a:p>
            <a:r>
              <a:rPr lang="en-US" dirty="0"/>
              <a:t>County’s intent is that occupants of the HOME-ARP assisted units receive HOME ARP services</a:t>
            </a:r>
          </a:p>
        </p:txBody>
      </p:sp>
      <p:sp>
        <p:nvSpPr>
          <p:cNvPr id="4" name="Slide Number Placeholder 3"/>
          <p:cNvSpPr>
            <a:spLocks noGrp="1"/>
          </p:cNvSpPr>
          <p:nvPr>
            <p:ph type="sldNum" sz="quarter" idx="5"/>
          </p:nvPr>
        </p:nvSpPr>
        <p:spPr/>
        <p:txBody>
          <a:bodyPr/>
          <a:lstStyle/>
          <a:p>
            <a:fld id="{56554679-7A32-6C42-887A-CDB034DF777C}" type="slidenum">
              <a:rPr lang="en-US" smtClean="0"/>
              <a:t>11</a:t>
            </a:fld>
            <a:endParaRPr lang="en-US"/>
          </a:p>
        </p:txBody>
      </p:sp>
    </p:spTree>
    <p:extLst>
      <p:ext uri="{BB962C8B-B14F-4D97-AF65-F5344CB8AC3E}">
        <p14:creationId xmlns:p14="http://schemas.microsoft.com/office/powerpoint/2010/main" val="1544110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47160BF-B4C9-41BD-A890-77B4C2B843E2}"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a:t>
            </a:r>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8296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989D6D-A9DC-4497-A293-8EE88B32A39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a:t>
            </a:r>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11297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57F1BF-51B1-415C-93AF-A925B0ACF1ED}"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a:t>
            </a:r>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864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000" y="762000"/>
            <a:ext cx="10566400" cy="1143000"/>
          </a:xfrm>
        </p:spPr>
        <p:txBody>
          <a:bodyPr/>
          <a:lstStyle/>
          <a:p>
            <a:r>
              <a:rPr lang="en-US"/>
              <a:t>Click to edit Master title style</a:t>
            </a:r>
          </a:p>
        </p:txBody>
      </p:sp>
      <p:sp>
        <p:nvSpPr>
          <p:cNvPr id="3" name="Table Placeholder 2"/>
          <p:cNvSpPr>
            <a:spLocks noGrp="1"/>
          </p:cNvSpPr>
          <p:nvPr>
            <p:ph type="tbl" idx="1"/>
          </p:nvPr>
        </p:nvSpPr>
        <p:spPr>
          <a:xfrm>
            <a:off x="1117601" y="2362201"/>
            <a:ext cx="10257367" cy="3724275"/>
          </a:xfrm>
        </p:spPr>
        <p:txBody>
          <a:bodyPr rtlCol="0">
            <a:normAutofit/>
          </a:bodyPr>
          <a:lstStyle/>
          <a:p>
            <a:pPr lvl="0"/>
            <a:endParaRPr lang="en-US" noProof="0"/>
          </a:p>
        </p:txBody>
      </p:sp>
      <p:sp>
        <p:nvSpPr>
          <p:cNvPr id="4" name="Date Placeholder 3">
            <a:extLst>
              <a:ext uri="{FF2B5EF4-FFF2-40B4-BE49-F238E27FC236}">
                <a16:creationId xmlns:a16="http://schemas.microsoft.com/office/drawing/2014/main" id="{78E19CF5-3BEB-4E0A-BF85-F136B7547E5D}"/>
              </a:ext>
            </a:extLst>
          </p:cNvPr>
          <p:cNvSpPr>
            <a:spLocks noGrp="1"/>
          </p:cNvSpPr>
          <p:nvPr>
            <p:ph type="dt" sz="half" idx="10"/>
          </p:nvPr>
        </p:nvSpPr>
        <p:spPr/>
        <p:txBody>
          <a:bodyPr/>
          <a:lstStyle>
            <a:lvl1pPr>
              <a:defRPr/>
            </a:lvl1pPr>
          </a:lstStyle>
          <a:p>
            <a:pPr>
              <a:defRPr/>
            </a:pPr>
            <a:fld id="{7628F11A-6CC9-4785-B194-E48911744422}" type="datetime1">
              <a:rPr lang="en-US" smtClean="0"/>
              <a:t>7/22/2024</a:t>
            </a:fld>
            <a:endParaRPr lang="en-US"/>
          </a:p>
        </p:txBody>
      </p:sp>
      <p:sp>
        <p:nvSpPr>
          <p:cNvPr id="5" name="Footer Placeholder 4">
            <a:extLst>
              <a:ext uri="{FF2B5EF4-FFF2-40B4-BE49-F238E27FC236}">
                <a16:creationId xmlns:a16="http://schemas.microsoft.com/office/drawing/2014/main" id="{7705A93C-0780-4E38-9A2D-42C4C7BB4E40}"/>
              </a:ext>
            </a:extLst>
          </p:cNvPr>
          <p:cNvSpPr>
            <a:spLocks noGrp="1"/>
          </p:cNvSpPr>
          <p:nvPr>
            <p:ph type="ftr" sz="quarter" idx="11"/>
          </p:nvPr>
        </p:nvSpPr>
        <p:spPr/>
        <p:txBody>
          <a:bodyPr/>
          <a:lstStyle>
            <a:lvl1pPr>
              <a:defRPr/>
            </a:lvl1pPr>
          </a:lstStyle>
          <a:p>
            <a:pPr>
              <a:defRPr/>
            </a:pPr>
            <a:r>
              <a:rPr lang="en-US"/>
              <a:t>.</a:t>
            </a:r>
          </a:p>
        </p:txBody>
      </p:sp>
      <p:sp>
        <p:nvSpPr>
          <p:cNvPr id="6" name="Slide Number Placeholder 5">
            <a:extLst>
              <a:ext uri="{FF2B5EF4-FFF2-40B4-BE49-F238E27FC236}">
                <a16:creationId xmlns:a16="http://schemas.microsoft.com/office/drawing/2014/main" id="{F2352071-6572-4806-8EF0-3297A4458CCE}"/>
              </a:ext>
            </a:extLst>
          </p:cNvPr>
          <p:cNvSpPr>
            <a:spLocks noGrp="1"/>
          </p:cNvSpPr>
          <p:nvPr>
            <p:ph type="sldNum" sz="quarter" idx="12"/>
          </p:nvPr>
        </p:nvSpPr>
        <p:spPr/>
        <p:txBody>
          <a:bodyPr/>
          <a:lstStyle>
            <a:lvl1pPr>
              <a:defRPr/>
            </a:lvl1pPr>
          </a:lstStyle>
          <a:p>
            <a:pPr>
              <a:defRPr/>
            </a:pPr>
            <a:fld id="{207B1A07-4664-4104-B2E0-2EB2CF5489F7}" type="slidenum">
              <a:rPr lang="en-US" altLang="en-US"/>
              <a:pPr>
                <a:defRPr/>
              </a:pPr>
              <a:t>‹#›</a:t>
            </a:fld>
            <a:endParaRPr lang="en-US" altLang="en-US"/>
          </a:p>
        </p:txBody>
      </p:sp>
    </p:spTree>
    <p:extLst>
      <p:ext uri="{BB962C8B-B14F-4D97-AF65-F5344CB8AC3E}">
        <p14:creationId xmlns:p14="http://schemas.microsoft.com/office/powerpoint/2010/main" val="1407897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F3DE10-EF37-43D8-B497-3190689F2EF8}"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a:t>
            </a:r>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285368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2CA12F-CC90-45F1-9DDB-7CA4CF3E6109}"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a:t>
            </a:r>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8011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9DEA25-EED6-4382-8FC8-A481181E4D8C}"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8048605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F9449B-D3D0-4B6F-AB82-312030830A43}" type="datetime1">
              <a:rPr lang="en-US" smtClean="0"/>
              <a:t>7/22/2024</a:t>
            </a:fld>
            <a:endParaRPr lang="en-US" dirty="0"/>
          </a:p>
        </p:txBody>
      </p:sp>
      <p:sp>
        <p:nvSpPr>
          <p:cNvPr id="8" name="Footer Placeholder 7"/>
          <p:cNvSpPr>
            <a:spLocks noGrp="1"/>
          </p:cNvSpPr>
          <p:nvPr>
            <p:ph type="ftr" sz="quarter" idx="11"/>
          </p:nvPr>
        </p:nvSpPr>
        <p:spPr/>
        <p:txBody>
          <a:bodyPr/>
          <a:lstStyle/>
          <a:p>
            <a:r>
              <a:rPr lang="en-US"/>
              <a:t>.</a:t>
            </a:r>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179070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101A9D-FD90-4BF5-8909-FFC38554D32A}" type="datetime1">
              <a:rPr lang="en-US" smtClean="0"/>
              <a:t>7/22/2024</a:t>
            </a:fld>
            <a:endParaRPr lang="en-US" dirty="0"/>
          </a:p>
        </p:txBody>
      </p:sp>
      <p:sp>
        <p:nvSpPr>
          <p:cNvPr id="4" name="Footer Placeholder 3"/>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43785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A161F2-24AB-4A83-A122-BCD02384C74C}" type="datetime1">
              <a:rPr lang="en-US" smtClean="0"/>
              <a:t>7/22/2024</a:t>
            </a:fld>
            <a:endParaRPr lang="en-US" dirty="0"/>
          </a:p>
        </p:txBody>
      </p:sp>
      <p:sp>
        <p:nvSpPr>
          <p:cNvPr id="3" name="Footer Placeholder 2"/>
          <p:cNvSpPr>
            <a:spLocks noGrp="1"/>
          </p:cNvSpPr>
          <p:nvPr>
            <p:ph type="ftr" sz="quarter" idx="11"/>
          </p:nvPr>
        </p:nvSpPr>
        <p:spPr/>
        <p:txBody>
          <a:bodyPr/>
          <a:lstStyle/>
          <a:p>
            <a:r>
              <a:rPr lang="en-US"/>
              <a:t>.</a:t>
            </a:r>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153891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3D7BCB-30EB-4016-918B-2938F5183594}"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4927734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42CF2F-1A90-4D57-A720-A4B0036B44FC}"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6203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9D3E4AB4-10EF-4390-A2D4-D970AA051B51}" type="datetime1">
              <a:rPr lang="en-US" smtClean="0"/>
              <a:t>7/22/2024</a:t>
            </a:fld>
            <a:endParaRPr lang="en-US" dirty="0"/>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r>
              <a:rPr lang="en-US"/>
              <a:t>.</a:t>
            </a:r>
            <a:endParaRPr lang="en-US" dirty="0"/>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A7A6979-0714-4377-B894-6BE4C2D6E202}"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120431"/>
      </p:ext>
    </p:extLst>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 id="2147484277" r:id="rId12"/>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9.svg"/></Relationships>
</file>

<file path=ppt/slides/_rels/slide22.xml.rels><?xml version="1.0" encoding="UTF-8" standalone="yes"?>
<Relationships xmlns="http://schemas.openxmlformats.org/package/2006/relationships"><Relationship Id="rId3" Type="http://schemas.openxmlformats.org/officeDocument/2006/relationships/hyperlink" Target="mailto:dmsheridan@starkcountyohio.gov"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mailto:lcsnyder@starkcountyohio.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5878D-DC61-F74F-86E6-CB58F97679C0}"/>
              </a:ext>
            </a:extLst>
          </p:cNvPr>
          <p:cNvSpPr>
            <a:spLocks noGrp="1"/>
          </p:cNvSpPr>
          <p:nvPr>
            <p:ph type="ctrTitle"/>
          </p:nvPr>
        </p:nvSpPr>
        <p:spPr>
          <a:xfrm>
            <a:off x="5258134" y="640080"/>
            <a:ext cx="6783178" cy="3652405"/>
          </a:xfrm>
        </p:spPr>
        <p:txBody>
          <a:bodyPr anchor="b">
            <a:normAutofit/>
          </a:bodyPr>
          <a:lstStyle/>
          <a:p>
            <a:pPr algn="l"/>
            <a:r>
              <a:rPr lang="en-US" dirty="0">
                <a:solidFill>
                  <a:schemeClr val="tx1"/>
                </a:solidFill>
              </a:rPr>
              <a:t>HOME-ARP </a:t>
            </a:r>
            <a:br>
              <a:rPr lang="en-US" dirty="0">
                <a:solidFill>
                  <a:schemeClr val="tx1"/>
                </a:solidFill>
              </a:rPr>
            </a:br>
            <a:r>
              <a:rPr lang="en-US" dirty="0">
                <a:solidFill>
                  <a:schemeClr val="tx1"/>
                </a:solidFill>
              </a:rPr>
              <a:t>Application workshop</a:t>
            </a:r>
            <a:br>
              <a:rPr lang="en-US" dirty="0">
                <a:solidFill>
                  <a:schemeClr val="tx1"/>
                </a:solidFill>
              </a:rPr>
            </a:br>
            <a:r>
              <a:rPr lang="en-US" dirty="0">
                <a:solidFill>
                  <a:schemeClr val="tx1"/>
                </a:solidFill>
              </a:rPr>
              <a:t>July 23, 2024</a:t>
            </a:r>
          </a:p>
        </p:txBody>
      </p:sp>
      <p:sp>
        <p:nvSpPr>
          <p:cNvPr id="5" name="Subtitle 4">
            <a:extLst>
              <a:ext uri="{FF2B5EF4-FFF2-40B4-BE49-F238E27FC236}">
                <a16:creationId xmlns:a16="http://schemas.microsoft.com/office/drawing/2014/main" id="{54E4063A-A3AF-A82F-8788-FE1FA60AFD4B}"/>
              </a:ext>
            </a:extLst>
          </p:cNvPr>
          <p:cNvSpPr>
            <a:spLocks noGrp="1"/>
          </p:cNvSpPr>
          <p:nvPr>
            <p:ph type="subTitle" idx="1"/>
          </p:nvPr>
        </p:nvSpPr>
        <p:spPr/>
        <p:txBody>
          <a:bodyPr/>
          <a:lstStyle/>
          <a:p>
            <a:r>
              <a:rPr lang="en-US" dirty="0"/>
              <a:t> </a:t>
            </a:r>
          </a:p>
        </p:txBody>
      </p:sp>
      <p:pic>
        <p:nvPicPr>
          <p:cNvPr id="7" name="Picture 6" descr="scrpc_logo.png">
            <a:extLst>
              <a:ext uri="{FF2B5EF4-FFF2-40B4-BE49-F238E27FC236}">
                <a16:creationId xmlns:a16="http://schemas.microsoft.com/office/drawing/2014/main" id="{0E9ADE70-CFBB-4F0A-8F36-F96B79459C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7235" y="5370051"/>
            <a:ext cx="1905000" cy="643211"/>
          </a:xfrm>
          <a:prstGeom prst="rect">
            <a:avLst/>
          </a:prstGeom>
          <a:noFill/>
          <a:ln>
            <a:noFill/>
          </a:ln>
        </p:spPr>
      </p:pic>
    </p:spTree>
    <p:extLst>
      <p:ext uri="{BB962C8B-B14F-4D97-AF65-F5344CB8AC3E}">
        <p14:creationId xmlns:p14="http://schemas.microsoft.com/office/powerpoint/2010/main" val="154819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880BE9B-2849-495A-AB0E-E80D71B32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993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1B0D81-0B07-8820-7248-F67162ACB405}"/>
              </a:ext>
            </a:extLst>
          </p:cNvPr>
          <p:cNvSpPr>
            <a:spLocks noGrp="1"/>
          </p:cNvSpPr>
          <p:nvPr>
            <p:ph type="title"/>
          </p:nvPr>
        </p:nvSpPr>
        <p:spPr>
          <a:xfrm>
            <a:off x="310039" y="640080"/>
            <a:ext cx="3429855" cy="5613236"/>
          </a:xfrm>
        </p:spPr>
        <p:txBody>
          <a:bodyPr anchor="ctr">
            <a:normAutofit/>
          </a:bodyPr>
          <a:lstStyle/>
          <a:p>
            <a:r>
              <a:rPr lang="en-US">
                <a:solidFill>
                  <a:srgbClr val="FFFFFF"/>
                </a:solidFill>
              </a:rPr>
              <a:t>Projects with Both HOME and HOME ARP Funds</a:t>
            </a:r>
          </a:p>
        </p:txBody>
      </p:sp>
      <p:sp>
        <p:nvSpPr>
          <p:cNvPr id="20" name="Content Placeholder 2">
            <a:extLst>
              <a:ext uri="{FF2B5EF4-FFF2-40B4-BE49-F238E27FC236}">
                <a16:creationId xmlns:a16="http://schemas.microsoft.com/office/drawing/2014/main" id="{5BEDE5D3-0F6C-3021-559A-59F1758DE471}"/>
              </a:ext>
            </a:extLst>
          </p:cNvPr>
          <p:cNvSpPr>
            <a:spLocks noGrp="1"/>
          </p:cNvSpPr>
          <p:nvPr>
            <p:ph idx="1"/>
          </p:nvPr>
        </p:nvSpPr>
        <p:spPr>
          <a:xfrm>
            <a:off x="4699818" y="640080"/>
            <a:ext cx="7172138" cy="3745107"/>
          </a:xfrm>
        </p:spPr>
        <p:txBody>
          <a:bodyPr>
            <a:normAutofit/>
          </a:bodyPr>
          <a:lstStyle/>
          <a:p>
            <a:pPr marL="339725" indent="-339725">
              <a:buFont typeface="Wingdings" panose="05000000000000000000" pitchFamily="2" charset="2"/>
              <a:buChar char="§"/>
            </a:pPr>
            <a:r>
              <a:rPr lang="en-US"/>
              <a:t>If a project is considering using both HOME and HOME ARP funding, the project will lose the ability to utilize any HOME ARP Waivers issued by HUD for the HOME program under 24 CFR Part 92  </a:t>
            </a:r>
          </a:p>
          <a:p>
            <a:pPr>
              <a:buFont typeface="Wingdings" panose="05000000000000000000" pitchFamily="2" charset="2"/>
              <a:buChar char="§"/>
            </a:pPr>
            <a:r>
              <a:rPr lang="en-US"/>
              <a:t> This is based on recent HUD guidance</a:t>
            </a:r>
          </a:p>
        </p:txBody>
      </p:sp>
      <p:pic>
        <p:nvPicPr>
          <p:cNvPr id="7" name="Graphic 6" descr="House">
            <a:extLst>
              <a:ext uri="{FF2B5EF4-FFF2-40B4-BE49-F238E27FC236}">
                <a16:creationId xmlns:a16="http://schemas.microsoft.com/office/drawing/2014/main" id="{C3A3F416-9C8F-3E3D-F8D8-61DB97D54E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46904" y="4553084"/>
            <a:ext cx="1685977" cy="1685977"/>
          </a:xfrm>
          <a:prstGeom prst="rect">
            <a:avLst/>
          </a:prstGeom>
        </p:spPr>
      </p:pic>
    </p:spTree>
    <p:extLst>
      <p:ext uri="{BB962C8B-B14F-4D97-AF65-F5344CB8AC3E}">
        <p14:creationId xmlns:p14="http://schemas.microsoft.com/office/powerpoint/2010/main" val="3416378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0208A-90D6-B08D-0514-C1FC75710245}"/>
              </a:ext>
            </a:extLst>
          </p:cNvPr>
          <p:cNvSpPr>
            <a:spLocks noGrp="1"/>
          </p:cNvSpPr>
          <p:nvPr>
            <p:ph type="title"/>
          </p:nvPr>
        </p:nvSpPr>
        <p:spPr/>
        <p:txBody>
          <a:bodyPr/>
          <a:lstStyle/>
          <a:p>
            <a:r>
              <a:rPr lang="en-US" dirty="0"/>
              <a:t>Sample Supportive Services </a:t>
            </a:r>
          </a:p>
        </p:txBody>
      </p:sp>
      <p:sp>
        <p:nvSpPr>
          <p:cNvPr id="3" name="Content Placeholder 2">
            <a:extLst>
              <a:ext uri="{FF2B5EF4-FFF2-40B4-BE49-F238E27FC236}">
                <a16:creationId xmlns:a16="http://schemas.microsoft.com/office/drawing/2014/main" id="{D18E7EE8-FAF1-BC5C-B0F7-35B0C22B0812}"/>
              </a:ext>
            </a:extLst>
          </p:cNvPr>
          <p:cNvSpPr>
            <a:spLocks noGrp="1"/>
          </p:cNvSpPr>
          <p:nvPr>
            <p:ph sz="half" idx="1"/>
          </p:nvPr>
        </p:nvSpPr>
        <p:spPr/>
        <p:txBody>
          <a:bodyPr/>
          <a:lstStyle/>
          <a:p>
            <a:r>
              <a:rPr lang="en-US" dirty="0"/>
              <a:t>McKinney Vento Supportive Services:</a:t>
            </a:r>
          </a:p>
          <a:p>
            <a:pPr lvl="1"/>
            <a:r>
              <a:rPr lang="en-US" dirty="0"/>
              <a:t>Child Care</a:t>
            </a:r>
          </a:p>
          <a:p>
            <a:pPr lvl="1"/>
            <a:r>
              <a:rPr lang="en-US" dirty="0"/>
              <a:t>Education services</a:t>
            </a:r>
          </a:p>
          <a:p>
            <a:pPr lvl="1"/>
            <a:r>
              <a:rPr lang="en-US" dirty="0"/>
              <a:t>Transportation services</a:t>
            </a:r>
          </a:p>
          <a:p>
            <a:pPr lvl="1"/>
            <a:r>
              <a:rPr lang="en-US" dirty="0"/>
              <a:t>Housing search and placement</a:t>
            </a:r>
          </a:p>
          <a:p>
            <a:pPr lvl="1"/>
            <a:r>
              <a:rPr lang="en-US" dirty="0"/>
              <a:t>Case management</a:t>
            </a:r>
          </a:p>
          <a:p>
            <a:pPr lvl="1"/>
            <a:r>
              <a:rPr lang="en-US" dirty="0"/>
              <a:t>Legal services</a:t>
            </a:r>
          </a:p>
          <a:p>
            <a:pPr lvl="1"/>
            <a:r>
              <a:rPr lang="en-US" dirty="0"/>
              <a:t>Mental health services</a:t>
            </a:r>
          </a:p>
          <a:p>
            <a:pPr lvl="1"/>
            <a:r>
              <a:rPr lang="en-US" dirty="0"/>
              <a:t>Outpatient health services</a:t>
            </a:r>
          </a:p>
          <a:p>
            <a:pPr lvl="1"/>
            <a:r>
              <a:rPr lang="en-US" dirty="0"/>
              <a:t>Substance abuse services</a:t>
            </a:r>
          </a:p>
          <a:p>
            <a:pPr lvl="1"/>
            <a:r>
              <a:rPr lang="en-US" dirty="0"/>
              <a:t>Landlord/tenant liaison </a:t>
            </a:r>
          </a:p>
          <a:p>
            <a:pPr lvl="1"/>
            <a:r>
              <a:rPr lang="en-US" dirty="0"/>
              <a:t>Housing Counseling</a:t>
            </a:r>
          </a:p>
          <a:p>
            <a:endParaRPr lang="en-US" dirty="0"/>
          </a:p>
        </p:txBody>
      </p:sp>
      <p:graphicFrame>
        <p:nvGraphicFramePr>
          <p:cNvPr id="6" name="Content Placeholder 3">
            <a:extLst>
              <a:ext uri="{FF2B5EF4-FFF2-40B4-BE49-F238E27FC236}">
                <a16:creationId xmlns:a16="http://schemas.microsoft.com/office/drawing/2014/main" id="{E7B8276F-15F1-907E-97BA-B4953EC3B1FF}"/>
              </a:ext>
            </a:extLst>
          </p:cNvPr>
          <p:cNvGraphicFramePr>
            <a:graphicFrameLocks noGrp="1"/>
          </p:cNvGraphicFramePr>
          <p:nvPr>
            <p:ph sz="half" idx="2"/>
          </p:nvPr>
        </p:nvGraphicFramePr>
        <p:xfrm>
          <a:off x="5989320" y="2286000"/>
          <a:ext cx="475488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2528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4E9B3CD-DA6A-2C11-E6C4-54721EA73301}"/>
              </a:ext>
            </a:extLst>
          </p:cNvPr>
          <p:cNvSpPr>
            <a:spLocks noGrp="1"/>
          </p:cNvSpPr>
          <p:nvPr>
            <p:ph type="title"/>
          </p:nvPr>
        </p:nvSpPr>
        <p:spPr/>
        <p:txBody>
          <a:bodyPr/>
          <a:lstStyle/>
          <a:p>
            <a:r>
              <a:rPr lang="en-US" dirty="0"/>
              <a:t>Post-Award Requirements</a:t>
            </a:r>
          </a:p>
        </p:txBody>
      </p:sp>
    </p:spTree>
    <p:extLst>
      <p:ext uri="{BB962C8B-B14F-4D97-AF65-F5344CB8AC3E}">
        <p14:creationId xmlns:p14="http://schemas.microsoft.com/office/powerpoint/2010/main" val="772999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09F12-EA07-9A4F-96B4-3E3FD114853B}"/>
              </a:ext>
            </a:extLst>
          </p:cNvPr>
          <p:cNvSpPr>
            <a:spLocks noGrp="1"/>
          </p:cNvSpPr>
          <p:nvPr>
            <p:ph type="title"/>
          </p:nvPr>
        </p:nvSpPr>
        <p:spPr>
          <a:xfrm>
            <a:off x="956603" y="537811"/>
            <a:ext cx="10058400" cy="1450757"/>
          </a:xfrm>
        </p:spPr>
        <p:txBody>
          <a:bodyPr>
            <a:normAutofit/>
          </a:bodyPr>
          <a:lstStyle/>
          <a:p>
            <a:r>
              <a:rPr lang="en-US" dirty="0"/>
              <a:t>Environmental Review</a:t>
            </a:r>
          </a:p>
        </p:txBody>
      </p:sp>
      <p:graphicFrame>
        <p:nvGraphicFramePr>
          <p:cNvPr id="5" name="Content Placeholder 2">
            <a:extLst>
              <a:ext uri="{FF2B5EF4-FFF2-40B4-BE49-F238E27FC236}">
                <a16:creationId xmlns:a16="http://schemas.microsoft.com/office/drawing/2014/main" id="{0D6BF5DA-A1FA-4E92-963A-943255F51578}"/>
              </a:ext>
            </a:extLst>
          </p:cNvPr>
          <p:cNvGraphicFramePr>
            <a:graphicFrameLocks noGrp="1"/>
          </p:cNvGraphicFramePr>
          <p:nvPr>
            <p:ph idx="1"/>
            <p:extLst>
              <p:ext uri="{D42A27DB-BD31-4B8C-83A1-F6EECF244321}">
                <p14:modId xmlns:p14="http://schemas.microsoft.com/office/powerpoint/2010/main" val="1774784716"/>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176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4AE2ED-F1B4-1F42-8D09-D1F4CC7A47C0}"/>
              </a:ext>
            </a:extLst>
          </p:cNvPr>
          <p:cNvSpPr>
            <a:spLocks noGrp="1"/>
          </p:cNvSpPr>
          <p:nvPr>
            <p:ph type="title"/>
          </p:nvPr>
        </p:nvSpPr>
        <p:spPr>
          <a:xfrm>
            <a:off x="964788" y="804333"/>
            <a:ext cx="3302412" cy="5249334"/>
          </a:xfrm>
        </p:spPr>
        <p:txBody>
          <a:bodyPr>
            <a:normAutofit/>
          </a:bodyPr>
          <a:lstStyle/>
          <a:p>
            <a:pPr algn="r"/>
            <a:r>
              <a:rPr lang="en-US">
                <a:solidFill>
                  <a:srgbClr val="FFFFFF"/>
                </a:solidFill>
              </a:rPr>
              <a:t>Underwriting Review</a:t>
            </a:r>
          </a:p>
        </p:txBody>
      </p:sp>
      <p:sp>
        <p:nvSpPr>
          <p:cNvPr id="3" name="Content Placeholder 2">
            <a:extLst>
              <a:ext uri="{FF2B5EF4-FFF2-40B4-BE49-F238E27FC236}">
                <a16:creationId xmlns:a16="http://schemas.microsoft.com/office/drawing/2014/main" id="{10B49BF7-28BD-E748-93DE-774C2C158B64}"/>
              </a:ext>
            </a:extLst>
          </p:cNvPr>
          <p:cNvSpPr>
            <a:spLocks noGrp="1"/>
          </p:cNvSpPr>
          <p:nvPr>
            <p:ph idx="1"/>
          </p:nvPr>
        </p:nvSpPr>
        <p:spPr>
          <a:xfrm>
            <a:off x="5109882" y="804333"/>
            <a:ext cx="6147169" cy="5249334"/>
          </a:xfrm>
        </p:spPr>
        <p:txBody>
          <a:bodyPr anchor="ctr">
            <a:normAutofit/>
          </a:bodyPr>
          <a:lstStyle/>
          <a:p>
            <a:pPr marL="0" indent="0">
              <a:buNone/>
            </a:pPr>
            <a:r>
              <a:rPr lang="en-US" dirty="0"/>
              <a:t>County is required to perform underwriting of project and developer capacity</a:t>
            </a:r>
          </a:p>
          <a:p>
            <a:pPr marL="355600" indent="-85725">
              <a:buFont typeface="Arial" panose="020B0604020202020204" pitchFamily="34" charset="0"/>
              <a:buChar char="•"/>
            </a:pPr>
            <a:r>
              <a:rPr lang="en-US" dirty="0"/>
              <a:t>Review development budget</a:t>
            </a:r>
          </a:p>
          <a:p>
            <a:pPr marL="355600" indent="-85725">
              <a:buFont typeface="Arial" panose="020B0604020202020204" pitchFamily="34" charset="0"/>
              <a:buChar char="•"/>
            </a:pPr>
            <a:r>
              <a:rPr lang="en-US" dirty="0"/>
              <a:t>Sources and Uses of Funds</a:t>
            </a:r>
          </a:p>
          <a:p>
            <a:pPr marL="355600" indent="-85725">
              <a:buFont typeface="Arial" panose="020B0604020202020204" pitchFamily="34" charset="0"/>
              <a:buChar char="•"/>
            </a:pPr>
            <a:r>
              <a:rPr lang="en-US" dirty="0"/>
              <a:t>Development and Operating Proformas</a:t>
            </a:r>
          </a:p>
          <a:p>
            <a:pPr marL="355600" indent="-85725">
              <a:buFont typeface="Arial" panose="020B0604020202020204" pitchFamily="34" charset="0"/>
              <a:buChar char="•"/>
            </a:pPr>
            <a:r>
              <a:rPr lang="en-US" dirty="0"/>
              <a:t>Determine per-unit cost/cost allocation if required</a:t>
            </a:r>
          </a:p>
          <a:p>
            <a:pPr marL="0" indent="0">
              <a:buNone/>
            </a:pPr>
            <a:r>
              <a:rPr lang="en-US" dirty="0"/>
              <a:t>Will be done prior to County executing Written Agreement</a:t>
            </a:r>
          </a:p>
          <a:p>
            <a:endParaRPr lang="en-US" dirty="0"/>
          </a:p>
        </p:txBody>
      </p:sp>
    </p:spTree>
    <p:extLst>
      <p:ext uri="{BB962C8B-B14F-4D97-AF65-F5344CB8AC3E}">
        <p14:creationId xmlns:p14="http://schemas.microsoft.com/office/powerpoint/2010/main" val="1847580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479FC-0CD4-EC4C-B879-47989E90C48A}"/>
              </a:ext>
            </a:extLst>
          </p:cNvPr>
          <p:cNvSpPr>
            <a:spLocks noGrp="1"/>
          </p:cNvSpPr>
          <p:nvPr>
            <p:ph type="title"/>
          </p:nvPr>
        </p:nvSpPr>
        <p:spPr/>
        <p:txBody>
          <a:bodyPr/>
          <a:lstStyle/>
          <a:p>
            <a:r>
              <a:rPr lang="en-US" dirty="0"/>
              <a:t>Compliance Period	</a:t>
            </a:r>
          </a:p>
        </p:txBody>
      </p:sp>
      <p:sp>
        <p:nvSpPr>
          <p:cNvPr id="6" name="Content Placeholder 5">
            <a:extLst>
              <a:ext uri="{FF2B5EF4-FFF2-40B4-BE49-F238E27FC236}">
                <a16:creationId xmlns:a16="http://schemas.microsoft.com/office/drawing/2014/main" id="{E75D1089-08B1-4BBA-D06F-F1610ADAF429}"/>
              </a:ext>
            </a:extLst>
          </p:cNvPr>
          <p:cNvSpPr>
            <a:spLocks noGrp="1"/>
          </p:cNvSpPr>
          <p:nvPr>
            <p:ph idx="1"/>
          </p:nvPr>
        </p:nvSpPr>
        <p:spPr/>
        <p:txBody>
          <a:bodyPr>
            <a:normAutofit/>
          </a:bodyPr>
          <a:lstStyle/>
          <a:p>
            <a:r>
              <a:rPr lang="en-US" dirty="0"/>
              <a:t>All Rental Projects assisted with HOME-ARP have a minimum 15 year compliance period that begins at project completion</a:t>
            </a:r>
          </a:p>
          <a:p>
            <a:pPr lvl="1"/>
            <a:r>
              <a:rPr lang="en-US" dirty="0"/>
              <a:t>Project completion means the project meets property standards and all fund have been expended by County</a:t>
            </a:r>
          </a:p>
          <a:p>
            <a:r>
              <a:rPr lang="en-US" dirty="0"/>
              <a:t>Supportive Services do not have a maximum timeframe except as outlined in the CPD Notice (generally maximum 3 months for rental assistance and 24 months for utility assistance)</a:t>
            </a:r>
          </a:p>
          <a:p>
            <a:pPr marL="0" indent="0">
              <a:lnSpc>
                <a:spcPct val="100000"/>
              </a:lnSpc>
              <a:buNone/>
            </a:pPr>
            <a:endParaRPr lang="en-US" b="1" dirty="0">
              <a:solidFill>
                <a:schemeClr val="accent1"/>
              </a:solidFill>
            </a:endParaRPr>
          </a:p>
          <a:p>
            <a:pPr marL="0" indent="0">
              <a:lnSpc>
                <a:spcPct val="100000"/>
              </a:lnSpc>
              <a:buNone/>
            </a:pPr>
            <a:r>
              <a:rPr lang="en-US" b="1" dirty="0">
                <a:solidFill>
                  <a:srgbClr val="FF0000"/>
                </a:solidFill>
              </a:rPr>
              <a:t>All funds must be spent by September 30, 2030, regardless of when commitment was issued or when services to participant started</a:t>
            </a:r>
          </a:p>
          <a:p>
            <a:endParaRPr lang="en-US" dirty="0"/>
          </a:p>
          <a:p>
            <a:endParaRPr lang="en-US" dirty="0"/>
          </a:p>
        </p:txBody>
      </p:sp>
      <p:sp>
        <p:nvSpPr>
          <p:cNvPr id="10" name="Rectangle 2">
            <a:extLst>
              <a:ext uri="{FF2B5EF4-FFF2-40B4-BE49-F238E27FC236}">
                <a16:creationId xmlns:a16="http://schemas.microsoft.com/office/drawing/2014/main" id="{C5E116E4-02EC-9740-A419-D36E39883FB2}"/>
              </a:ext>
            </a:extLst>
          </p:cNvPr>
          <p:cNvSpPr>
            <a:spLocks noChangeArrowheads="1"/>
          </p:cNvSpPr>
          <p:nvPr/>
        </p:nvSpPr>
        <p:spPr bwMode="auto">
          <a:xfrm>
            <a:off x="1127763" y="42640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57175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B4C0C7-202E-594B-BB06-D9E89A6C3F89}"/>
              </a:ext>
            </a:extLst>
          </p:cNvPr>
          <p:cNvSpPr>
            <a:spLocks noGrp="1"/>
          </p:cNvSpPr>
          <p:nvPr>
            <p:ph type="title"/>
          </p:nvPr>
        </p:nvSpPr>
        <p:spPr>
          <a:xfrm>
            <a:off x="838200" y="557188"/>
            <a:ext cx="4862848" cy="2788913"/>
          </a:xfrm>
        </p:spPr>
        <p:txBody>
          <a:bodyPr>
            <a:normAutofit/>
          </a:bodyPr>
          <a:lstStyle/>
          <a:p>
            <a:r>
              <a:rPr lang="en-US" sz="5200"/>
              <a:t>Affordability and Ongoing Compliance</a:t>
            </a:r>
          </a:p>
        </p:txBody>
      </p:sp>
      <p:graphicFrame>
        <p:nvGraphicFramePr>
          <p:cNvPr id="7" name="Content Placeholder 2">
            <a:extLst>
              <a:ext uri="{FF2B5EF4-FFF2-40B4-BE49-F238E27FC236}">
                <a16:creationId xmlns:a16="http://schemas.microsoft.com/office/drawing/2014/main" id="{CD6F5A43-AEB7-ED1A-C703-493BE08C5069}"/>
              </a:ext>
            </a:extLst>
          </p:cNvPr>
          <p:cNvGraphicFramePr>
            <a:graphicFrameLocks noGrp="1"/>
          </p:cNvGraphicFramePr>
          <p:nvPr>
            <p:ph idx="1"/>
            <p:extLst>
              <p:ext uri="{D42A27DB-BD31-4B8C-83A1-F6EECF244321}">
                <p14:modId xmlns:p14="http://schemas.microsoft.com/office/powerpoint/2010/main" val="3804576572"/>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6426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880BE9B-2849-495A-AB0E-E80D71B32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993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901CB9-4C70-28FB-5A86-D2809716BFFA}"/>
              </a:ext>
            </a:extLst>
          </p:cNvPr>
          <p:cNvSpPr>
            <a:spLocks noGrp="1"/>
          </p:cNvSpPr>
          <p:nvPr>
            <p:ph type="title"/>
          </p:nvPr>
        </p:nvSpPr>
        <p:spPr>
          <a:xfrm>
            <a:off x="310039" y="640080"/>
            <a:ext cx="3429855" cy="5613236"/>
          </a:xfrm>
        </p:spPr>
        <p:txBody>
          <a:bodyPr anchor="ctr">
            <a:normAutofit/>
          </a:bodyPr>
          <a:lstStyle/>
          <a:p>
            <a:r>
              <a:rPr lang="en-US">
                <a:solidFill>
                  <a:srgbClr val="FFFFFF"/>
                </a:solidFill>
              </a:rPr>
              <a:t>Rent Limitations</a:t>
            </a:r>
          </a:p>
        </p:txBody>
      </p:sp>
      <p:sp>
        <p:nvSpPr>
          <p:cNvPr id="3" name="Content Placeholder 2">
            <a:extLst>
              <a:ext uri="{FF2B5EF4-FFF2-40B4-BE49-F238E27FC236}">
                <a16:creationId xmlns:a16="http://schemas.microsoft.com/office/drawing/2014/main" id="{D07EE12E-866E-DFCC-DD2A-4A79B021E0F4}"/>
              </a:ext>
            </a:extLst>
          </p:cNvPr>
          <p:cNvSpPr>
            <a:spLocks noGrp="1"/>
          </p:cNvSpPr>
          <p:nvPr>
            <p:ph idx="1"/>
          </p:nvPr>
        </p:nvSpPr>
        <p:spPr>
          <a:xfrm>
            <a:off x="4699818" y="640080"/>
            <a:ext cx="7172138" cy="3745107"/>
          </a:xfrm>
        </p:spPr>
        <p:txBody>
          <a:bodyPr>
            <a:normAutofit/>
          </a:bodyPr>
          <a:lstStyle/>
          <a:p>
            <a:r>
              <a:rPr lang="en-US" dirty="0"/>
              <a:t>Units occupied by HOME ARP QPs:</a:t>
            </a:r>
          </a:p>
          <a:p>
            <a:pPr lvl="1"/>
            <a:r>
              <a:rPr lang="en-US" dirty="0"/>
              <a:t>Rent cannot exceed the Low-HOME Rent limits, as established annually by HUD</a:t>
            </a:r>
          </a:p>
          <a:p>
            <a:pPr lvl="1"/>
            <a:r>
              <a:rPr lang="en-US" dirty="0"/>
              <a:t>Tenants cannot pay more than 30% of their adjusted income toward rent and utilities, regardless of HOME Rent limit</a:t>
            </a:r>
          </a:p>
          <a:p>
            <a:pPr lvl="1"/>
            <a:r>
              <a:rPr lang="en-US" dirty="0"/>
              <a:t>Consider: how will your proforma make up any potential shortfall between a tenant’s income and the rent for the unit</a:t>
            </a:r>
          </a:p>
          <a:p>
            <a:pPr marL="228600" lvl="1"/>
            <a:r>
              <a:rPr lang="en-US" dirty="0"/>
              <a:t>HOME ARP units occupied by Low-Income households:</a:t>
            </a:r>
          </a:p>
          <a:p>
            <a:pPr marL="685800" lvl="2"/>
            <a:r>
              <a:rPr lang="en-US" dirty="0"/>
              <a:t>Rent cannot exceed the High HOME rent limit</a:t>
            </a:r>
          </a:p>
          <a:p>
            <a:pPr marL="4763" lvl="1" indent="0">
              <a:buNone/>
            </a:pPr>
            <a:r>
              <a:rPr lang="en-US" dirty="0"/>
              <a:t>Note: If a unit has PBV, or a tenant receives another Federal tenant-based voucher (i.e. Section 8, CoC, </a:t>
            </a:r>
            <a:r>
              <a:rPr lang="en-US" dirty="0" err="1"/>
              <a:t>etc</a:t>
            </a:r>
            <a:r>
              <a:rPr lang="en-US" dirty="0"/>
              <a:t>), the rent allowable under that program prevails, so long as the tenant does not contribute more than 30% of their adjusted income toward the rent.</a:t>
            </a:r>
          </a:p>
        </p:txBody>
      </p:sp>
      <p:pic>
        <p:nvPicPr>
          <p:cNvPr id="7" name="Graphic 6" descr="House">
            <a:extLst>
              <a:ext uri="{FF2B5EF4-FFF2-40B4-BE49-F238E27FC236}">
                <a16:creationId xmlns:a16="http://schemas.microsoft.com/office/drawing/2014/main" id="{7F3282BD-A2D5-4ACD-2B8F-CC67E1CE8F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46904" y="4553084"/>
            <a:ext cx="1685977" cy="1685977"/>
          </a:xfrm>
          <a:prstGeom prst="rect">
            <a:avLst/>
          </a:prstGeom>
        </p:spPr>
      </p:pic>
    </p:spTree>
    <p:extLst>
      <p:ext uri="{BB962C8B-B14F-4D97-AF65-F5344CB8AC3E}">
        <p14:creationId xmlns:p14="http://schemas.microsoft.com/office/powerpoint/2010/main" val="1832803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AAD85-0629-9B49-ACF5-5676F6CCE4A9}"/>
              </a:ext>
            </a:extLst>
          </p:cNvPr>
          <p:cNvSpPr>
            <a:spLocks noGrp="1"/>
          </p:cNvSpPr>
          <p:nvPr>
            <p:ph type="title"/>
          </p:nvPr>
        </p:nvSpPr>
        <p:spPr>
          <a:xfrm>
            <a:off x="1066800" y="507667"/>
            <a:ext cx="10058400" cy="1450757"/>
          </a:xfrm>
        </p:spPr>
        <p:txBody>
          <a:bodyPr>
            <a:normAutofit/>
          </a:bodyPr>
          <a:lstStyle/>
          <a:p>
            <a:r>
              <a:rPr lang="en-US" dirty="0"/>
              <a:t>Other Federal Requirements</a:t>
            </a:r>
          </a:p>
        </p:txBody>
      </p:sp>
      <p:graphicFrame>
        <p:nvGraphicFramePr>
          <p:cNvPr id="5" name="Content Placeholder 2">
            <a:extLst>
              <a:ext uri="{FF2B5EF4-FFF2-40B4-BE49-F238E27FC236}">
                <a16:creationId xmlns:a16="http://schemas.microsoft.com/office/drawing/2014/main" id="{6F651E26-1E11-4B3D-9CF7-D422C83EE963}"/>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6152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230" name="Straight Connector 9229">
            <a:extLst>
              <a:ext uri="{FF2B5EF4-FFF2-40B4-BE49-F238E27FC236}">
                <a16:creationId xmlns:a16="http://schemas.microsoft.com/office/drawing/2014/main" id="{0E117F94-4A49-4CCB-AB97-121615AE4F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D8A09CB-9A6E-4FEB-818C-90547C1DF75A}"/>
              </a:ext>
            </a:extLst>
          </p:cNvPr>
          <p:cNvSpPr>
            <a:spLocks noGrp="1"/>
          </p:cNvSpPr>
          <p:nvPr>
            <p:ph type="title"/>
          </p:nvPr>
        </p:nvSpPr>
        <p:spPr>
          <a:xfrm>
            <a:off x="1024128" y="585216"/>
            <a:ext cx="9720072" cy="1499616"/>
          </a:xfrm>
        </p:spPr>
        <p:txBody>
          <a:bodyPr vert="horz" lIns="91440" tIns="45720" rIns="91440" bIns="45720" rtlCol="0" anchor="ctr">
            <a:normAutofit/>
          </a:bodyPr>
          <a:lstStyle/>
          <a:p>
            <a:pPr>
              <a:defRPr/>
            </a:pPr>
            <a:r>
              <a:rPr lang="en-US" dirty="0"/>
              <a:t>Submission requirements</a:t>
            </a:r>
            <a:endParaRPr lang="en-US" dirty="0">
              <a:solidFill>
                <a:srgbClr val="FF0000"/>
              </a:solidFill>
            </a:endParaRPr>
          </a:p>
        </p:txBody>
      </p:sp>
      <p:grpSp>
        <p:nvGrpSpPr>
          <p:cNvPr id="4" name="Group 3">
            <a:extLst>
              <a:ext uri="{FF2B5EF4-FFF2-40B4-BE49-F238E27FC236}">
                <a16:creationId xmlns:a16="http://schemas.microsoft.com/office/drawing/2014/main" id="{81DA3FAF-978D-CBEE-E691-6FDE32FE0249}"/>
              </a:ext>
            </a:extLst>
          </p:cNvPr>
          <p:cNvGrpSpPr/>
          <p:nvPr/>
        </p:nvGrpSpPr>
        <p:grpSpPr>
          <a:xfrm>
            <a:off x="981503" y="1719458"/>
            <a:ext cx="9720262" cy="4628407"/>
            <a:chOff x="938878" y="1263683"/>
            <a:chExt cx="9720262" cy="4628407"/>
          </a:xfrm>
        </p:grpSpPr>
        <p:sp>
          <p:nvSpPr>
            <p:cNvPr id="5" name="Straight Connector 4">
              <a:extLst>
                <a:ext uri="{FF2B5EF4-FFF2-40B4-BE49-F238E27FC236}">
                  <a16:creationId xmlns:a16="http://schemas.microsoft.com/office/drawing/2014/main" id="{6C55E96B-ACA6-680D-3BCA-FA527E974B40}"/>
                </a:ext>
              </a:extLst>
            </p:cNvPr>
            <p:cNvSpPr/>
            <p:nvPr/>
          </p:nvSpPr>
          <p:spPr>
            <a:xfrm>
              <a:off x="938878" y="1873294"/>
              <a:ext cx="9720262" cy="0"/>
            </a:xfrm>
            <a:prstGeom prst="lin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0E54D08A-4FED-DF18-5375-6D105040E262}"/>
                </a:ext>
              </a:extLst>
            </p:cNvPr>
            <p:cNvSpPr/>
            <p:nvPr/>
          </p:nvSpPr>
          <p:spPr>
            <a:xfrm>
              <a:off x="938878" y="1263683"/>
              <a:ext cx="9720262" cy="669799"/>
            </a:xfrm>
            <a:custGeom>
              <a:avLst/>
              <a:gdLst>
                <a:gd name="connsiteX0" fmla="*/ 0 w 9720262"/>
                <a:gd name="connsiteY0" fmla="*/ 0 h 669799"/>
                <a:gd name="connsiteX1" fmla="*/ 9720262 w 9720262"/>
                <a:gd name="connsiteY1" fmla="*/ 0 h 669799"/>
                <a:gd name="connsiteX2" fmla="*/ 9720262 w 9720262"/>
                <a:gd name="connsiteY2" fmla="*/ 669799 h 669799"/>
                <a:gd name="connsiteX3" fmla="*/ 0 w 9720262"/>
                <a:gd name="connsiteY3" fmla="*/ 669799 h 669799"/>
                <a:gd name="connsiteX4" fmla="*/ 0 w 9720262"/>
                <a:gd name="connsiteY4" fmla="*/ 0 h 669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262" h="669799">
                  <a:moveTo>
                    <a:pt x="0" y="0"/>
                  </a:moveTo>
                  <a:lnTo>
                    <a:pt x="9720262" y="0"/>
                  </a:lnTo>
                  <a:lnTo>
                    <a:pt x="9720262" y="669799"/>
                  </a:lnTo>
                  <a:lnTo>
                    <a:pt x="0" y="6697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solidFill>
                    <a:srgbClr val="FF0000"/>
                  </a:solidFill>
                </a:rPr>
                <a:t>Applications due August 23, 2024 4:00 p.m.</a:t>
              </a:r>
              <a:endParaRPr lang="en-US" sz="2900" kern="1200" dirty="0"/>
            </a:p>
          </p:txBody>
        </p:sp>
        <p:sp>
          <p:nvSpPr>
            <p:cNvPr id="7" name="Straight Connector 6">
              <a:extLst>
                <a:ext uri="{FF2B5EF4-FFF2-40B4-BE49-F238E27FC236}">
                  <a16:creationId xmlns:a16="http://schemas.microsoft.com/office/drawing/2014/main" id="{55C5EA5E-4914-6D08-6C82-E86A8576C4EC}"/>
                </a:ext>
              </a:extLst>
            </p:cNvPr>
            <p:cNvSpPr/>
            <p:nvPr/>
          </p:nvSpPr>
          <p:spPr>
            <a:xfrm>
              <a:off x="938878" y="2543093"/>
              <a:ext cx="9720262" cy="0"/>
            </a:xfrm>
            <a:prstGeom prst="line">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8" name="Freeform: Shape 7">
              <a:extLst>
                <a:ext uri="{FF2B5EF4-FFF2-40B4-BE49-F238E27FC236}">
                  <a16:creationId xmlns:a16="http://schemas.microsoft.com/office/drawing/2014/main" id="{CE34DAAE-657E-586D-4A2C-0E14A9AAF3F6}"/>
                </a:ext>
              </a:extLst>
            </p:cNvPr>
            <p:cNvSpPr/>
            <p:nvPr/>
          </p:nvSpPr>
          <p:spPr>
            <a:xfrm>
              <a:off x="938878" y="2543093"/>
              <a:ext cx="9720262" cy="669799"/>
            </a:xfrm>
            <a:custGeom>
              <a:avLst/>
              <a:gdLst>
                <a:gd name="connsiteX0" fmla="*/ 0 w 9720262"/>
                <a:gd name="connsiteY0" fmla="*/ 0 h 669799"/>
                <a:gd name="connsiteX1" fmla="*/ 9720262 w 9720262"/>
                <a:gd name="connsiteY1" fmla="*/ 0 h 669799"/>
                <a:gd name="connsiteX2" fmla="*/ 9720262 w 9720262"/>
                <a:gd name="connsiteY2" fmla="*/ 669799 h 669799"/>
                <a:gd name="connsiteX3" fmla="*/ 0 w 9720262"/>
                <a:gd name="connsiteY3" fmla="*/ 669799 h 669799"/>
                <a:gd name="connsiteX4" fmla="*/ 0 w 9720262"/>
                <a:gd name="connsiteY4" fmla="*/ 0 h 669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262" h="669799">
                  <a:moveTo>
                    <a:pt x="0" y="0"/>
                  </a:moveTo>
                  <a:lnTo>
                    <a:pt x="9720262" y="0"/>
                  </a:lnTo>
                  <a:lnTo>
                    <a:pt x="9720262" y="669799"/>
                  </a:lnTo>
                  <a:lnTo>
                    <a:pt x="0" y="6697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Submissions are electronic only-instructions are in the RFP</a:t>
              </a:r>
            </a:p>
          </p:txBody>
        </p:sp>
        <p:sp>
          <p:nvSpPr>
            <p:cNvPr id="9" name="Straight Connector 8">
              <a:extLst>
                <a:ext uri="{FF2B5EF4-FFF2-40B4-BE49-F238E27FC236}">
                  <a16:creationId xmlns:a16="http://schemas.microsoft.com/office/drawing/2014/main" id="{99DA96F5-4005-2C0E-E4AF-A0A9926B23EB}"/>
                </a:ext>
              </a:extLst>
            </p:cNvPr>
            <p:cNvSpPr/>
            <p:nvPr/>
          </p:nvSpPr>
          <p:spPr>
            <a:xfrm>
              <a:off x="938878" y="3212893"/>
              <a:ext cx="9720262" cy="0"/>
            </a:xfrm>
            <a:prstGeom prst="line">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D57D7087-8095-268A-2293-E708793E4B47}"/>
                </a:ext>
              </a:extLst>
            </p:cNvPr>
            <p:cNvSpPr/>
            <p:nvPr/>
          </p:nvSpPr>
          <p:spPr>
            <a:xfrm>
              <a:off x="938878" y="3212893"/>
              <a:ext cx="9720262" cy="669799"/>
            </a:xfrm>
            <a:custGeom>
              <a:avLst/>
              <a:gdLst>
                <a:gd name="connsiteX0" fmla="*/ 0 w 9720262"/>
                <a:gd name="connsiteY0" fmla="*/ 0 h 669799"/>
                <a:gd name="connsiteX1" fmla="*/ 9720262 w 9720262"/>
                <a:gd name="connsiteY1" fmla="*/ 0 h 669799"/>
                <a:gd name="connsiteX2" fmla="*/ 9720262 w 9720262"/>
                <a:gd name="connsiteY2" fmla="*/ 669799 h 669799"/>
                <a:gd name="connsiteX3" fmla="*/ 0 w 9720262"/>
                <a:gd name="connsiteY3" fmla="*/ 669799 h 669799"/>
                <a:gd name="connsiteX4" fmla="*/ 0 w 9720262"/>
                <a:gd name="connsiteY4" fmla="*/ 0 h 669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262" h="669799">
                  <a:moveTo>
                    <a:pt x="0" y="0"/>
                  </a:moveTo>
                  <a:lnTo>
                    <a:pt x="9720262" y="0"/>
                  </a:lnTo>
                  <a:lnTo>
                    <a:pt x="9720262" y="669799"/>
                  </a:lnTo>
                  <a:lnTo>
                    <a:pt x="0" y="6697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Must provide housing and/or services for Qualifying Populations</a:t>
              </a:r>
            </a:p>
          </p:txBody>
        </p:sp>
        <p:sp>
          <p:nvSpPr>
            <p:cNvPr id="11" name="Straight Connector 10">
              <a:extLst>
                <a:ext uri="{FF2B5EF4-FFF2-40B4-BE49-F238E27FC236}">
                  <a16:creationId xmlns:a16="http://schemas.microsoft.com/office/drawing/2014/main" id="{61CB0365-F8D3-A4C3-61E0-82B0D7C196BB}"/>
                </a:ext>
              </a:extLst>
            </p:cNvPr>
            <p:cNvSpPr/>
            <p:nvPr/>
          </p:nvSpPr>
          <p:spPr>
            <a:xfrm>
              <a:off x="938878" y="3882692"/>
              <a:ext cx="9720262" cy="0"/>
            </a:xfrm>
            <a:prstGeom prst="line">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0113C00F-6219-2913-F663-BC14A1B99297}"/>
                </a:ext>
              </a:extLst>
            </p:cNvPr>
            <p:cNvSpPr/>
            <p:nvPr/>
          </p:nvSpPr>
          <p:spPr>
            <a:xfrm>
              <a:off x="938878" y="3882692"/>
              <a:ext cx="9720262" cy="669799"/>
            </a:xfrm>
            <a:custGeom>
              <a:avLst/>
              <a:gdLst>
                <a:gd name="connsiteX0" fmla="*/ 0 w 9720262"/>
                <a:gd name="connsiteY0" fmla="*/ 0 h 669799"/>
                <a:gd name="connsiteX1" fmla="*/ 9720262 w 9720262"/>
                <a:gd name="connsiteY1" fmla="*/ 0 h 669799"/>
                <a:gd name="connsiteX2" fmla="*/ 9720262 w 9720262"/>
                <a:gd name="connsiteY2" fmla="*/ 669799 h 669799"/>
                <a:gd name="connsiteX3" fmla="*/ 0 w 9720262"/>
                <a:gd name="connsiteY3" fmla="*/ 669799 h 669799"/>
                <a:gd name="connsiteX4" fmla="*/ 0 w 9720262"/>
                <a:gd name="connsiteY4" fmla="*/ 0 h 669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262" h="669799">
                  <a:moveTo>
                    <a:pt x="0" y="0"/>
                  </a:moveTo>
                  <a:lnTo>
                    <a:pt x="9720262" y="0"/>
                  </a:lnTo>
                  <a:lnTo>
                    <a:pt x="9720262" y="669799"/>
                  </a:lnTo>
                  <a:lnTo>
                    <a:pt x="0" y="6697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Demonstrate capacity of applicant</a:t>
              </a:r>
            </a:p>
          </p:txBody>
        </p:sp>
        <p:sp>
          <p:nvSpPr>
            <p:cNvPr id="13" name="Straight Connector 12">
              <a:extLst>
                <a:ext uri="{FF2B5EF4-FFF2-40B4-BE49-F238E27FC236}">
                  <a16:creationId xmlns:a16="http://schemas.microsoft.com/office/drawing/2014/main" id="{ED3B8DA1-0EEE-2E2C-49CD-EC862EB2D477}"/>
                </a:ext>
              </a:extLst>
            </p:cNvPr>
            <p:cNvSpPr/>
            <p:nvPr/>
          </p:nvSpPr>
          <p:spPr>
            <a:xfrm>
              <a:off x="938878" y="4552491"/>
              <a:ext cx="9720262" cy="0"/>
            </a:xfrm>
            <a:prstGeom prst="line">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CA521C9E-2479-FFC8-8D48-DA125EDBCAF0}"/>
                </a:ext>
              </a:extLst>
            </p:cNvPr>
            <p:cNvSpPr/>
            <p:nvPr/>
          </p:nvSpPr>
          <p:spPr>
            <a:xfrm>
              <a:off x="938878" y="4552491"/>
              <a:ext cx="9720262" cy="669799"/>
            </a:xfrm>
            <a:custGeom>
              <a:avLst/>
              <a:gdLst>
                <a:gd name="connsiteX0" fmla="*/ 0 w 9720262"/>
                <a:gd name="connsiteY0" fmla="*/ 0 h 669799"/>
                <a:gd name="connsiteX1" fmla="*/ 9720262 w 9720262"/>
                <a:gd name="connsiteY1" fmla="*/ 0 h 669799"/>
                <a:gd name="connsiteX2" fmla="*/ 9720262 w 9720262"/>
                <a:gd name="connsiteY2" fmla="*/ 669799 h 669799"/>
                <a:gd name="connsiteX3" fmla="*/ 0 w 9720262"/>
                <a:gd name="connsiteY3" fmla="*/ 669799 h 669799"/>
                <a:gd name="connsiteX4" fmla="*/ 0 w 9720262"/>
                <a:gd name="connsiteY4" fmla="*/ 0 h 669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262" h="669799">
                  <a:moveTo>
                    <a:pt x="0" y="0"/>
                  </a:moveTo>
                  <a:lnTo>
                    <a:pt x="9720262" y="0"/>
                  </a:lnTo>
                  <a:lnTo>
                    <a:pt x="9720262" y="669799"/>
                  </a:lnTo>
                  <a:lnTo>
                    <a:pt x="0" y="6697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Provide detailed project description</a:t>
              </a:r>
            </a:p>
          </p:txBody>
        </p:sp>
        <p:sp>
          <p:nvSpPr>
            <p:cNvPr id="15" name="Straight Connector 14">
              <a:extLst>
                <a:ext uri="{FF2B5EF4-FFF2-40B4-BE49-F238E27FC236}">
                  <a16:creationId xmlns:a16="http://schemas.microsoft.com/office/drawing/2014/main" id="{1857981C-9EFA-7B2B-C0E7-0BFF77149F51}"/>
                </a:ext>
              </a:extLst>
            </p:cNvPr>
            <p:cNvSpPr/>
            <p:nvPr/>
          </p:nvSpPr>
          <p:spPr>
            <a:xfrm>
              <a:off x="938878" y="5222291"/>
              <a:ext cx="9720262" cy="0"/>
            </a:xfrm>
            <a:prstGeom prst="lin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B07958DF-2F70-3B55-81B6-ED08D4245D5A}"/>
                </a:ext>
              </a:extLst>
            </p:cNvPr>
            <p:cNvSpPr/>
            <p:nvPr/>
          </p:nvSpPr>
          <p:spPr>
            <a:xfrm>
              <a:off x="938878" y="5222291"/>
              <a:ext cx="9720262" cy="669799"/>
            </a:xfrm>
            <a:custGeom>
              <a:avLst/>
              <a:gdLst>
                <a:gd name="connsiteX0" fmla="*/ 0 w 9720262"/>
                <a:gd name="connsiteY0" fmla="*/ 0 h 669799"/>
                <a:gd name="connsiteX1" fmla="*/ 9720262 w 9720262"/>
                <a:gd name="connsiteY1" fmla="*/ 0 h 669799"/>
                <a:gd name="connsiteX2" fmla="*/ 9720262 w 9720262"/>
                <a:gd name="connsiteY2" fmla="*/ 669799 h 669799"/>
                <a:gd name="connsiteX3" fmla="*/ 0 w 9720262"/>
                <a:gd name="connsiteY3" fmla="*/ 669799 h 669799"/>
                <a:gd name="connsiteX4" fmla="*/ 0 w 9720262"/>
                <a:gd name="connsiteY4" fmla="*/ 0 h 669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262" h="669799">
                  <a:moveTo>
                    <a:pt x="0" y="0"/>
                  </a:moveTo>
                  <a:lnTo>
                    <a:pt x="9720262" y="0"/>
                  </a:lnTo>
                  <a:lnTo>
                    <a:pt x="9720262" y="669799"/>
                  </a:lnTo>
                  <a:lnTo>
                    <a:pt x="0" y="6697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Demonstrate project will be completed within four years</a:t>
              </a:r>
            </a:p>
          </p:txBody>
        </p:sp>
      </p:grpSp>
      <p:sp>
        <p:nvSpPr>
          <p:cNvPr id="17" name="Straight Connector 16">
            <a:extLst>
              <a:ext uri="{FF2B5EF4-FFF2-40B4-BE49-F238E27FC236}">
                <a16:creationId xmlns:a16="http://schemas.microsoft.com/office/drawing/2014/main" id="{1FC6F47A-6151-B6F8-E1A3-69DCDF6DF2C5}"/>
              </a:ext>
            </a:extLst>
          </p:cNvPr>
          <p:cNvSpPr/>
          <p:nvPr/>
        </p:nvSpPr>
        <p:spPr>
          <a:xfrm>
            <a:off x="981503" y="1719841"/>
            <a:ext cx="9720262" cy="0"/>
          </a:xfrm>
          <a:prstGeom prst="lin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1007BA8A-F4C9-FC31-F159-D93AEFD950EF}"/>
              </a:ext>
            </a:extLst>
          </p:cNvPr>
          <p:cNvSpPr/>
          <p:nvPr/>
        </p:nvSpPr>
        <p:spPr>
          <a:xfrm>
            <a:off x="939068" y="2222207"/>
            <a:ext cx="9720262" cy="593123"/>
          </a:xfrm>
          <a:custGeom>
            <a:avLst/>
            <a:gdLst>
              <a:gd name="connsiteX0" fmla="*/ 0 w 9720262"/>
              <a:gd name="connsiteY0" fmla="*/ 0 h 669799"/>
              <a:gd name="connsiteX1" fmla="*/ 9720262 w 9720262"/>
              <a:gd name="connsiteY1" fmla="*/ 0 h 669799"/>
              <a:gd name="connsiteX2" fmla="*/ 9720262 w 9720262"/>
              <a:gd name="connsiteY2" fmla="*/ 669799 h 669799"/>
              <a:gd name="connsiteX3" fmla="*/ 0 w 9720262"/>
              <a:gd name="connsiteY3" fmla="*/ 669799 h 669799"/>
              <a:gd name="connsiteX4" fmla="*/ 0 w 9720262"/>
              <a:gd name="connsiteY4" fmla="*/ 0 h 669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0262" h="669799">
                <a:moveTo>
                  <a:pt x="0" y="0"/>
                </a:moveTo>
                <a:lnTo>
                  <a:pt x="9720262" y="0"/>
                </a:lnTo>
                <a:lnTo>
                  <a:pt x="9720262" y="669799"/>
                </a:lnTo>
                <a:lnTo>
                  <a:pt x="0" y="6697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700" dirty="0">
                <a:solidFill>
                  <a:srgbClr val="FF0000"/>
                </a:solidFill>
              </a:rPr>
              <a:t>Any Application questions must be submitted on or before August 16</a:t>
            </a:r>
            <a:r>
              <a:rPr lang="en-US" sz="2700" baseline="30000" dirty="0">
                <a:solidFill>
                  <a:srgbClr val="FF0000"/>
                </a:solidFill>
              </a:rPr>
              <a:t>th</a:t>
            </a:r>
            <a:r>
              <a:rPr lang="en-US" sz="2700" dirty="0">
                <a:solidFill>
                  <a:srgbClr val="FF0000"/>
                </a:solidFill>
              </a:rPr>
              <a:t> at 4:00 P.M.</a:t>
            </a:r>
            <a:endParaRPr lang="en-US" sz="2700" kern="1200" dirty="0">
              <a:solidFill>
                <a:srgbClr val="FF0000"/>
              </a:solidFill>
            </a:endParaRPr>
          </a:p>
        </p:txBody>
      </p:sp>
    </p:spTree>
    <p:extLst>
      <p:ext uri="{BB962C8B-B14F-4D97-AF65-F5344CB8AC3E}">
        <p14:creationId xmlns:p14="http://schemas.microsoft.com/office/powerpoint/2010/main" val="1096040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3A0A0-DD71-461B-8DC1-0574905A29A6}"/>
              </a:ext>
            </a:extLst>
          </p:cNvPr>
          <p:cNvSpPr>
            <a:spLocks noGrp="1"/>
          </p:cNvSpPr>
          <p:nvPr>
            <p:ph type="title"/>
          </p:nvPr>
        </p:nvSpPr>
        <p:spPr/>
        <p:txBody>
          <a:bodyPr/>
          <a:lstStyle/>
          <a:p>
            <a:r>
              <a:rPr lang="en-US"/>
              <a:t>Agenda</a:t>
            </a:r>
          </a:p>
        </p:txBody>
      </p:sp>
      <p:graphicFrame>
        <p:nvGraphicFramePr>
          <p:cNvPr id="13" name="Content Placeholder 2">
            <a:extLst>
              <a:ext uri="{FF2B5EF4-FFF2-40B4-BE49-F238E27FC236}">
                <a16:creationId xmlns:a16="http://schemas.microsoft.com/office/drawing/2014/main" id="{86575352-65A4-42A0-9191-4B9B75B82BA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995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A5876-118B-B461-3DAD-D40A7383B2F1}"/>
              </a:ext>
            </a:extLst>
          </p:cNvPr>
          <p:cNvSpPr>
            <a:spLocks noGrp="1"/>
          </p:cNvSpPr>
          <p:nvPr>
            <p:ph type="title"/>
          </p:nvPr>
        </p:nvSpPr>
        <p:spPr/>
        <p:txBody>
          <a:bodyPr/>
          <a:lstStyle/>
          <a:p>
            <a:r>
              <a:rPr lang="en-US"/>
              <a:t>Scoring Criteria</a:t>
            </a:r>
            <a:endParaRPr lang="en-US" dirty="0"/>
          </a:p>
        </p:txBody>
      </p:sp>
      <p:sp>
        <p:nvSpPr>
          <p:cNvPr id="3" name="Content Placeholder 2">
            <a:extLst>
              <a:ext uri="{FF2B5EF4-FFF2-40B4-BE49-F238E27FC236}">
                <a16:creationId xmlns:a16="http://schemas.microsoft.com/office/drawing/2014/main" id="{8D666777-6993-0515-69C0-1EB53800D334}"/>
              </a:ext>
            </a:extLst>
          </p:cNvPr>
          <p:cNvSpPr>
            <a:spLocks noGrp="1"/>
          </p:cNvSpPr>
          <p:nvPr>
            <p:ph idx="1"/>
          </p:nvPr>
        </p:nvSpPr>
        <p:spPr/>
        <p:txBody>
          <a:bodyPr>
            <a:normAutofit lnSpcReduction="10000"/>
          </a:bodyPr>
          <a:lstStyle/>
          <a:p>
            <a:r>
              <a:rPr lang="en-US" dirty="0"/>
              <a:t>Project meets need identified in Stark County HOME ARP Allocation Plan</a:t>
            </a:r>
          </a:p>
          <a:p>
            <a:r>
              <a:rPr lang="en-US" dirty="0"/>
              <a:t>Project has site control</a:t>
            </a:r>
          </a:p>
          <a:p>
            <a:r>
              <a:rPr lang="en-US" dirty="0"/>
              <a:t>Project meets zoning requirements</a:t>
            </a:r>
          </a:p>
          <a:p>
            <a:r>
              <a:rPr lang="en-US" dirty="0"/>
              <a:t>Project has demonstrated financial commitments from other funding sources </a:t>
            </a:r>
          </a:p>
          <a:p>
            <a:r>
              <a:rPr lang="en-US" dirty="0"/>
              <a:t>Project demonstrates financial feasibility for duration of Compliance Period</a:t>
            </a:r>
          </a:p>
          <a:p>
            <a:r>
              <a:rPr lang="en-US" dirty="0"/>
              <a:t>Underwriting Criteria are met </a:t>
            </a:r>
          </a:p>
          <a:p>
            <a:r>
              <a:rPr lang="en-US" dirty="0"/>
              <a:t>Applicant has demonstrated capacity to undertake Project, including adequate Development Team experience</a:t>
            </a:r>
          </a:p>
          <a:p>
            <a:r>
              <a:rPr lang="en-US" dirty="0"/>
              <a:t>Attendance at this Application Workshop</a:t>
            </a:r>
          </a:p>
          <a:p>
            <a:endParaRPr lang="en-US" dirty="0"/>
          </a:p>
          <a:p>
            <a:endParaRPr lang="en-US" dirty="0"/>
          </a:p>
        </p:txBody>
      </p:sp>
    </p:spTree>
    <p:extLst>
      <p:ext uri="{BB962C8B-B14F-4D97-AF65-F5344CB8AC3E}">
        <p14:creationId xmlns:p14="http://schemas.microsoft.com/office/powerpoint/2010/main" val="2898699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5F40173-F096-49CC-A730-A2DF1F04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06CEF0B-5733-482C-9868-4C57AF79D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85DB0E8-8962-4F48-B2BA-2AF289E1ED1A}"/>
              </a:ext>
            </a:extLst>
          </p:cNvPr>
          <p:cNvSpPr>
            <a:spLocks noGrp="1"/>
          </p:cNvSpPr>
          <p:nvPr>
            <p:ph type="title"/>
          </p:nvPr>
        </p:nvSpPr>
        <p:spPr>
          <a:xfrm>
            <a:off x="634276" y="640080"/>
            <a:ext cx="4208656" cy="3034857"/>
          </a:xfrm>
        </p:spPr>
        <p:txBody>
          <a:bodyPr vert="horz" lIns="91440" tIns="45720" rIns="91440" bIns="45720" rtlCol="0" anchor="b">
            <a:normAutofit/>
          </a:bodyPr>
          <a:lstStyle/>
          <a:p>
            <a:pPr algn="r"/>
            <a:r>
              <a:rPr lang="en-US" sz="3700" spc="200">
                <a:solidFill>
                  <a:srgbClr val="FFFFFF"/>
                </a:solidFill>
              </a:rPr>
              <a:t>Discussion/QUESTIONS</a:t>
            </a:r>
            <a:br>
              <a:rPr lang="en-US" sz="3700" spc="200">
                <a:solidFill>
                  <a:srgbClr val="FFFFFF"/>
                </a:solidFill>
              </a:rPr>
            </a:br>
            <a:endParaRPr lang="en-US" sz="3700" spc="200">
              <a:solidFill>
                <a:srgbClr val="FFFFFF"/>
              </a:solidFill>
            </a:endParaRPr>
          </a:p>
        </p:txBody>
      </p:sp>
      <p:cxnSp>
        <p:nvCxnSpPr>
          <p:cNvPr id="21" name="Straight Connector 20">
            <a:extLst>
              <a:ext uri="{FF2B5EF4-FFF2-40B4-BE49-F238E27FC236}">
                <a16:creationId xmlns:a16="http://schemas.microsoft.com/office/drawing/2014/main" id="{FC5D3B4D-9BAC-482B-A34B-01BB35CB53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0" name="Graphic 9" descr="Chat">
            <a:extLst>
              <a:ext uri="{FF2B5EF4-FFF2-40B4-BE49-F238E27FC236}">
                <a16:creationId xmlns:a16="http://schemas.microsoft.com/office/drawing/2014/main" id="{8D115C8C-F59A-9DA8-8AAB-782C987000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753"/>
            <a:ext cx="5459470" cy="5459470"/>
          </a:xfrm>
          <a:prstGeom prst="rect">
            <a:avLst/>
          </a:prstGeom>
        </p:spPr>
      </p:pic>
    </p:spTree>
    <p:extLst>
      <p:ext uri="{BB962C8B-B14F-4D97-AF65-F5344CB8AC3E}">
        <p14:creationId xmlns:p14="http://schemas.microsoft.com/office/powerpoint/2010/main" val="350352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5D7E98-8270-5D6D-A867-7326DBF2C103}"/>
              </a:ext>
            </a:extLst>
          </p:cNvPr>
          <p:cNvSpPr>
            <a:spLocks noGrp="1"/>
          </p:cNvSpPr>
          <p:nvPr>
            <p:ph type="title"/>
          </p:nvPr>
        </p:nvSpPr>
        <p:spPr>
          <a:xfrm>
            <a:off x="964788" y="804333"/>
            <a:ext cx="3302412" cy="5249334"/>
          </a:xfrm>
        </p:spPr>
        <p:txBody>
          <a:bodyPr>
            <a:normAutofit/>
          </a:bodyPr>
          <a:lstStyle/>
          <a:p>
            <a:pPr algn="r"/>
            <a:r>
              <a:rPr lang="en-US" dirty="0">
                <a:solidFill>
                  <a:srgbClr val="FFFFFF"/>
                </a:solidFill>
              </a:rPr>
              <a:t>Contact information </a:t>
            </a:r>
          </a:p>
        </p:txBody>
      </p:sp>
      <p:sp>
        <p:nvSpPr>
          <p:cNvPr id="3" name="Content Placeholder 2">
            <a:extLst>
              <a:ext uri="{FF2B5EF4-FFF2-40B4-BE49-F238E27FC236}">
                <a16:creationId xmlns:a16="http://schemas.microsoft.com/office/drawing/2014/main" id="{468B26FC-863E-6CB6-CA93-11D88610BB89}"/>
              </a:ext>
            </a:extLst>
          </p:cNvPr>
          <p:cNvSpPr>
            <a:spLocks noGrp="1"/>
          </p:cNvSpPr>
          <p:nvPr>
            <p:ph idx="1"/>
          </p:nvPr>
        </p:nvSpPr>
        <p:spPr>
          <a:xfrm>
            <a:off x="5109882" y="804333"/>
            <a:ext cx="6847656" cy="5249334"/>
          </a:xfrm>
        </p:spPr>
        <p:txBody>
          <a:bodyPr anchor="ctr">
            <a:normAutofit/>
          </a:bodyPr>
          <a:lstStyle/>
          <a:p>
            <a:r>
              <a:rPr lang="en-US" b="0" i="0" u="none" strike="noStrike" baseline="0" dirty="0">
                <a:latin typeface="Tw Cen MT" panose="020B0602020104020603" pitchFamily="34" charset="0"/>
              </a:rPr>
              <a:t>Diane Sheridan, Chief of Community Development</a:t>
            </a:r>
          </a:p>
          <a:p>
            <a:r>
              <a:rPr lang="en-US" b="0" i="0" u="none" strike="noStrike" baseline="0" dirty="0">
                <a:latin typeface="Tw Cen MT" panose="020B0602020104020603" pitchFamily="34" charset="0"/>
                <a:hlinkClick r:id="rId3"/>
              </a:rPr>
              <a:t>dmsheridan@starkcountyohio.gov</a:t>
            </a:r>
            <a:r>
              <a:rPr lang="en-US" b="0" i="0" u="none" strike="noStrike" baseline="0" dirty="0">
                <a:latin typeface="Tw Cen MT" panose="020B0602020104020603" pitchFamily="34" charset="0"/>
              </a:rPr>
              <a:t> </a:t>
            </a:r>
          </a:p>
          <a:p>
            <a:endParaRPr lang="en-US" dirty="0">
              <a:latin typeface="Tw Cen MT" panose="020B0602020104020603" pitchFamily="34" charset="0"/>
            </a:endParaRPr>
          </a:p>
          <a:p>
            <a:r>
              <a:rPr lang="en-US" dirty="0">
                <a:latin typeface="Tw Cen MT" panose="020B0602020104020603" pitchFamily="34" charset="0"/>
              </a:rPr>
              <a:t>Lisa Snyder, Senior Community Development Planner</a:t>
            </a:r>
            <a:endParaRPr lang="en-US" b="0" i="0" u="none" strike="noStrike" baseline="0" dirty="0">
              <a:latin typeface="Tw Cen MT" panose="020B0602020104020603" pitchFamily="34" charset="0"/>
            </a:endParaRPr>
          </a:p>
          <a:p>
            <a:r>
              <a:rPr lang="en-US" dirty="0">
                <a:latin typeface="Tw Cen MT" panose="020B0602020104020603" pitchFamily="34" charset="0"/>
                <a:hlinkClick r:id="rId4"/>
              </a:rPr>
              <a:t>lcsnyder@starkcountyohio.gov</a:t>
            </a:r>
            <a:endParaRPr lang="en-US" dirty="0">
              <a:latin typeface="Tw Cen MT" panose="020B0602020104020603" pitchFamily="34" charset="0"/>
            </a:endParaRPr>
          </a:p>
          <a:p>
            <a:endParaRPr lang="en-US" b="0" i="0" u="none" strike="noStrike" baseline="0" dirty="0">
              <a:latin typeface="Tw Cen MT" panose="020B0602020104020603" pitchFamily="34" charset="0"/>
            </a:endParaRPr>
          </a:p>
          <a:p>
            <a:endParaRPr lang="en-US" dirty="0">
              <a:latin typeface="Tw Cen MT" panose="020B0602020104020603" pitchFamily="34" charset="0"/>
            </a:endParaRPr>
          </a:p>
        </p:txBody>
      </p:sp>
      <p:pic>
        <p:nvPicPr>
          <p:cNvPr id="6" name="Picture 5" descr="scrpc_logo.png">
            <a:extLst>
              <a:ext uri="{FF2B5EF4-FFF2-40B4-BE49-F238E27FC236}">
                <a16:creationId xmlns:a16="http://schemas.microsoft.com/office/drawing/2014/main" id="{DDB0CEAD-C4D7-4A86-9C9E-62F672F80AF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25260" y="6053667"/>
            <a:ext cx="1905000" cy="643211"/>
          </a:xfrm>
          <a:prstGeom prst="rect">
            <a:avLst/>
          </a:prstGeom>
          <a:noFill/>
          <a:ln>
            <a:noFill/>
          </a:ln>
        </p:spPr>
      </p:pic>
    </p:spTree>
    <p:extLst>
      <p:ext uri="{BB962C8B-B14F-4D97-AF65-F5344CB8AC3E}">
        <p14:creationId xmlns:p14="http://schemas.microsoft.com/office/powerpoint/2010/main" val="1029330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D3D234-8C15-5C4F-8594-F3BEF081B56D}"/>
              </a:ext>
            </a:extLst>
          </p:cNvPr>
          <p:cNvSpPr>
            <a:spLocks noGrp="1"/>
          </p:cNvSpPr>
          <p:nvPr>
            <p:ph type="title"/>
          </p:nvPr>
        </p:nvSpPr>
        <p:spPr>
          <a:xfrm>
            <a:off x="643468" y="643467"/>
            <a:ext cx="3415612" cy="5571066"/>
          </a:xfrm>
        </p:spPr>
        <p:txBody>
          <a:bodyPr>
            <a:normAutofit/>
          </a:bodyPr>
          <a:lstStyle/>
          <a:p>
            <a:r>
              <a:rPr lang="en-US" dirty="0">
                <a:solidFill>
                  <a:srgbClr val="FFFFFF"/>
                </a:solidFill>
              </a:rPr>
              <a:t>The HOME-American Rescue Plan (ARP)</a:t>
            </a:r>
          </a:p>
        </p:txBody>
      </p:sp>
      <p:sp>
        <p:nvSpPr>
          <p:cNvPr id="3" name="Content Placeholder 2" descr="HOME-ARP provides $5 billion of supplemental HOME funds to  assist individuals or households who are homeless, at risk of homelessness and other vulnerable populations by providing housing, rental assistance, supportive services, and non-congregate shelter.">
            <a:extLst>
              <a:ext uri="{FF2B5EF4-FFF2-40B4-BE49-F238E27FC236}">
                <a16:creationId xmlns:a16="http://schemas.microsoft.com/office/drawing/2014/main" id="{433B4632-13B9-AE46-818B-0C9D69831A0A}"/>
              </a:ext>
            </a:extLst>
          </p:cNvPr>
          <p:cNvSpPr>
            <a:spLocks/>
          </p:cNvSpPr>
          <p:nvPr/>
        </p:nvSpPr>
        <p:spPr>
          <a:xfrm>
            <a:off x="5757963" y="1162140"/>
            <a:ext cx="5023320" cy="4289630"/>
          </a:xfrm>
          <a:prstGeom prst="rect">
            <a:avLst/>
          </a:prstGeom>
        </p:spPr>
        <p:txBody>
          <a:bodyPr anchor="ctr">
            <a:normAutofit/>
          </a:bodyPr>
          <a:lstStyle/>
          <a:p>
            <a:pPr algn="ctr" defTabSz="370332">
              <a:spcAft>
                <a:spcPts val="600"/>
              </a:spcAft>
              <a:buClr>
                <a:schemeClr val="accent3"/>
              </a:buClr>
            </a:pPr>
            <a:r>
              <a:rPr lang="en-US" sz="2592" b="1" kern="1200" dirty="0">
                <a:solidFill>
                  <a:srgbClr val="000000"/>
                </a:solidFill>
                <a:latin typeface="Calibri" panose="020F0502020204030204" pitchFamily="34" charset="0"/>
                <a:ea typeface="+mn-ea"/>
                <a:cs typeface="+mn-cs"/>
              </a:rPr>
              <a:t>SEC. 3205. HOMELESSNESS ASSISTANCE AND SUPPORTIVE SERVICES PROGRAM.</a:t>
            </a:r>
          </a:p>
          <a:p>
            <a:pPr algn="ctr" defTabSz="370332">
              <a:spcAft>
                <a:spcPts val="600"/>
              </a:spcAft>
              <a:buClr>
                <a:schemeClr val="accent3"/>
              </a:buClr>
            </a:pPr>
            <a:r>
              <a:rPr lang="en-US" sz="2592" kern="1200" dirty="0">
                <a:solidFill>
                  <a:schemeClr val="tx1"/>
                </a:solidFill>
                <a:latin typeface="+mn-lt"/>
                <a:ea typeface="+mn-ea"/>
                <a:cs typeface="+mn-cs"/>
              </a:rPr>
              <a:t>Provides $5 billion of supplemental HOME funds to  assist individuals or households who are homeless, at risk of homelessness and other vulnerable populations by providing housing, rental assistance, supportive services, and non-congregate shelter.</a:t>
            </a:r>
          </a:p>
          <a:p>
            <a:pPr>
              <a:spcAft>
                <a:spcPts val="600"/>
              </a:spcAft>
            </a:pPr>
            <a:endParaRPr lang="en-US" dirty="0"/>
          </a:p>
        </p:txBody>
      </p:sp>
      <p:sp>
        <p:nvSpPr>
          <p:cNvPr id="4" name="TextBox 3">
            <a:extLst>
              <a:ext uri="{FF2B5EF4-FFF2-40B4-BE49-F238E27FC236}">
                <a16:creationId xmlns:a16="http://schemas.microsoft.com/office/drawing/2014/main" id="{1459DBAC-ECDA-07A8-4EA5-0D4C45A2AD88}"/>
              </a:ext>
            </a:extLst>
          </p:cNvPr>
          <p:cNvSpPr txBox="1"/>
          <p:nvPr/>
        </p:nvSpPr>
        <p:spPr>
          <a:xfrm>
            <a:off x="5641559" y="5414108"/>
            <a:ext cx="5641975" cy="391517"/>
          </a:xfrm>
          <a:prstGeom prst="rect">
            <a:avLst/>
          </a:prstGeom>
          <a:noFill/>
        </p:spPr>
        <p:txBody>
          <a:bodyPr wrap="square" rtlCol="0">
            <a:spAutoFit/>
          </a:bodyPr>
          <a:lstStyle/>
          <a:p>
            <a:pPr defTabSz="370332">
              <a:spcAft>
                <a:spcPts val="600"/>
              </a:spcAft>
              <a:defRPr/>
            </a:pPr>
            <a:r>
              <a:rPr lang="en-US" sz="1944" b="1" kern="1200" dirty="0">
                <a:solidFill>
                  <a:srgbClr val="B50000"/>
                </a:solidFill>
                <a:latin typeface="Tw Cen MT" panose="020B0602020104020603"/>
                <a:ea typeface="+mn-ea"/>
                <a:cs typeface="+mn-cs"/>
              </a:rPr>
              <a:t>Deadline for spending all funds: September 30, 2030</a:t>
            </a:r>
            <a:endParaRPr kumimoji="0" lang="en-US" sz="2400" b="1" i="0" u="none" strike="noStrike" kern="1200" cap="none" spc="0" normalizeH="0" baseline="0" noProof="0" dirty="0">
              <a:ln>
                <a:noFill/>
              </a:ln>
              <a:solidFill>
                <a:srgbClr val="C00000"/>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311138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B3B8-074A-7942-B78E-C640FBD2FB3E}"/>
              </a:ext>
            </a:extLst>
          </p:cNvPr>
          <p:cNvSpPr>
            <a:spLocks noGrp="1"/>
          </p:cNvSpPr>
          <p:nvPr>
            <p:ph type="title"/>
          </p:nvPr>
        </p:nvSpPr>
        <p:spPr/>
        <p:txBody>
          <a:bodyPr>
            <a:normAutofit/>
          </a:bodyPr>
          <a:lstStyle/>
          <a:p>
            <a:r>
              <a:rPr lang="en-US" dirty="0"/>
              <a:t>Qualifying Populations</a:t>
            </a:r>
          </a:p>
        </p:txBody>
      </p:sp>
      <p:graphicFrame>
        <p:nvGraphicFramePr>
          <p:cNvPr id="5" name="Content Placeholder 2">
            <a:extLst>
              <a:ext uri="{FF2B5EF4-FFF2-40B4-BE49-F238E27FC236}">
                <a16:creationId xmlns:a16="http://schemas.microsoft.com/office/drawing/2014/main" id="{37168E3E-D8F1-4ABE-B061-98929035CD95}"/>
              </a:ext>
            </a:extLst>
          </p:cNvPr>
          <p:cNvGraphicFramePr>
            <a:graphicFrameLocks noGrp="1"/>
          </p:cNvGraphicFramePr>
          <p:nvPr>
            <p:ph idx="1"/>
          </p:nvPr>
        </p:nvGraphicFramePr>
        <p:xfrm>
          <a:off x="1023938" y="1743076"/>
          <a:ext cx="9720262" cy="4565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9107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7AC0D-9B04-0D41-8910-29479D945E93}"/>
              </a:ext>
            </a:extLst>
          </p:cNvPr>
          <p:cNvSpPr>
            <a:spLocks noGrp="1"/>
          </p:cNvSpPr>
          <p:nvPr>
            <p:ph type="title"/>
          </p:nvPr>
        </p:nvSpPr>
        <p:spPr>
          <a:xfrm>
            <a:off x="643468" y="643467"/>
            <a:ext cx="3596936" cy="2471522"/>
          </a:xfrm>
        </p:spPr>
        <p:txBody>
          <a:bodyPr>
            <a:normAutofit/>
          </a:bodyPr>
          <a:lstStyle/>
          <a:p>
            <a:pPr algn="r"/>
            <a:r>
              <a:rPr lang="en-US" dirty="0">
                <a:solidFill>
                  <a:schemeClr val="accent1">
                    <a:lumMod val="75000"/>
                  </a:schemeClr>
                </a:solidFill>
              </a:rPr>
              <a:t>HUD HOME-ARP Definition Homeless</a:t>
            </a:r>
          </a:p>
        </p:txBody>
      </p:sp>
      <p:graphicFrame>
        <p:nvGraphicFramePr>
          <p:cNvPr id="5" name="Content Placeholder 2">
            <a:extLst>
              <a:ext uri="{FF2B5EF4-FFF2-40B4-BE49-F238E27FC236}">
                <a16:creationId xmlns:a16="http://schemas.microsoft.com/office/drawing/2014/main" id="{7853F3B5-2A8C-4580-B7B0-D01750EFF241}"/>
              </a:ext>
            </a:extLst>
          </p:cNvPr>
          <p:cNvGraphicFramePr>
            <a:graphicFrameLocks noGrp="1"/>
          </p:cNvGraphicFramePr>
          <p:nvPr>
            <p:ph idx="1"/>
          </p:nvPr>
        </p:nvGraphicFramePr>
        <p:xfrm>
          <a:off x="4059080" y="0"/>
          <a:ext cx="8132919" cy="671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7627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0EAB1-9488-C942-917D-CCCFC450F7B8}"/>
              </a:ext>
            </a:extLst>
          </p:cNvPr>
          <p:cNvSpPr>
            <a:spLocks noGrp="1"/>
          </p:cNvSpPr>
          <p:nvPr>
            <p:ph type="title"/>
          </p:nvPr>
        </p:nvSpPr>
        <p:spPr>
          <a:xfrm>
            <a:off x="964788" y="804333"/>
            <a:ext cx="3621500" cy="2792977"/>
          </a:xfrm>
        </p:spPr>
        <p:txBody>
          <a:bodyPr>
            <a:normAutofit/>
          </a:bodyPr>
          <a:lstStyle/>
          <a:p>
            <a:pPr algn="r"/>
            <a:r>
              <a:rPr lang="en-US" dirty="0">
                <a:solidFill>
                  <a:schemeClr val="accent1">
                    <a:lumMod val="75000"/>
                  </a:schemeClr>
                </a:solidFill>
              </a:rPr>
              <a:t>HUD HOME-ARP Definition At Risk of Homelessness</a:t>
            </a:r>
          </a:p>
        </p:txBody>
      </p:sp>
      <p:graphicFrame>
        <p:nvGraphicFramePr>
          <p:cNvPr id="6" name="Content Placeholder 3">
            <a:extLst>
              <a:ext uri="{FF2B5EF4-FFF2-40B4-BE49-F238E27FC236}">
                <a16:creationId xmlns:a16="http://schemas.microsoft.com/office/drawing/2014/main" id="{68D40B05-D2A9-424A-A6C6-37D6AAAC73F9}"/>
              </a:ext>
            </a:extLst>
          </p:cNvPr>
          <p:cNvGraphicFramePr>
            <a:graphicFrameLocks noGrp="1"/>
          </p:cNvGraphicFramePr>
          <p:nvPr>
            <p:ph idx="1"/>
          </p:nvPr>
        </p:nvGraphicFramePr>
        <p:xfrm>
          <a:off x="4129088" y="-1"/>
          <a:ext cx="8062912" cy="6857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1647FBD-9346-5040-A98A-AFC217BC97D2}"/>
              </a:ext>
            </a:extLst>
          </p:cNvPr>
          <p:cNvSpPr txBox="1"/>
          <p:nvPr/>
        </p:nvSpPr>
        <p:spPr>
          <a:xfrm>
            <a:off x="534782" y="4786312"/>
            <a:ext cx="4024312" cy="1015663"/>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accent1">
                    <a:lumMod val="75000"/>
                  </a:schemeClr>
                </a:solidFill>
                <a:effectLst/>
                <a:uLnTx/>
                <a:uFillTx/>
                <a:latin typeface="Tw Cen MT" panose="020B0602020104020603"/>
                <a:ea typeface="+mn-ea"/>
                <a:cs typeface="+mn-cs"/>
              </a:rPr>
              <a:t>Income at or below 30% AMI;</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accent1">
                    <a:lumMod val="75000"/>
                  </a:schemeClr>
                </a:solidFill>
                <a:effectLst/>
                <a:uLnTx/>
                <a:uFillTx/>
                <a:latin typeface="Tw Cen MT" panose="020B0602020104020603"/>
                <a:ea typeface="+mn-ea"/>
                <a:cs typeface="+mn-cs"/>
              </a:rPr>
              <a:t>Lacks sufficient resources to attain housing stability; AND</a:t>
            </a:r>
          </a:p>
        </p:txBody>
      </p:sp>
    </p:spTree>
    <p:extLst>
      <p:ext uri="{BB962C8B-B14F-4D97-AF65-F5344CB8AC3E}">
        <p14:creationId xmlns:p14="http://schemas.microsoft.com/office/powerpoint/2010/main" val="2597807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A786B3-C431-0A67-E2FE-F13765EC0481}"/>
              </a:ext>
            </a:extLst>
          </p:cNvPr>
          <p:cNvSpPr>
            <a:spLocks noGrp="1"/>
          </p:cNvSpPr>
          <p:nvPr>
            <p:ph type="title"/>
          </p:nvPr>
        </p:nvSpPr>
        <p:spPr>
          <a:xfrm>
            <a:off x="643468" y="643467"/>
            <a:ext cx="3415612" cy="5571066"/>
          </a:xfrm>
        </p:spPr>
        <p:txBody>
          <a:bodyPr>
            <a:normAutofit/>
          </a:bodyPr>
          <a:lstStyle/>
          <a:p>
            <a:r>
              <a:rPr lang="en-US">
                <a:solidFill>
                  <a:srgbClr val="FFFFFF"/>
                </a:solidFill>
              </a:rPr>
              <a:t>Tenant Selection</a:t>
            </a:r>
          </a:p>
        </p:txBody>
      </p:sp>
      <p:grpSp>
        <p:nvGrpSpPr>
          <p:cNvPr id="15" name="Group 14">
            <a:extLst>
              <a:ext uri="{FF2B5EF4-FFF2-40B4-BE49-F238E27FC236}">
                <a16:creationId xmlns:a16="http://schemas.microsoft.com/office/drawing/2014/main" id="{802AF2D5-40EA-3507-89BC-B8CA7E6ED15C}"/>
              </a:ext>
            </a:extLst>
          </p:cNvPr>
          <p:cNvGrpSpPr/>
          <p:nvPr/>
        </p:nvGrpSpPr>
        <p:grpSpPr>
          <a:xfrm>
            <a:off x="5646922" y="427581"/>
            <a:ext cx="5641974" cy="6278704"/>
            <a:chOff x="5603875" y="956490"/>
            <a:chExt cx="5641974" cy="6278704"/>
          </a:xfrm>
        </p:grpSpPr>
        <p:grpSp>
          <p:nvGrpSpPr>
            <p:cNvPr id="3" name="Group 2">
              <a:extLst>
                <a:ext uri="{FF2B5EF4-FFF2-40B4-BE49-F238E27FC236}">
                  <a16:creationId xmlns:a16="http://schemas.microsoft.com/office/drawing/2014/main" id="{D8BE6EA2-A0BD-8187-8DD0-BF44477200A3}"/>
                </a:ext>
              </a:extLst>
            </p:cNvPr>
            <p:cNvGrpSpPr/>
            <p:nvPr/>
          </p:nvGrpSpPr>
          <p:grpSpPr>
            <a:xfrm>
              <a:off x="5603875" y="956490"/>
              <a:ext cx="5641974" cy="4572440"/>
              <a:chOff x="5603875" y="956490"/>
              <a:chExt cx="5641974" cy="4391687"/>
            </a:xfrm>
          </p:grpSpPr>
          <p:sp>
            <p:nvSpPr>
              <p:cNvPr id="4" name="Straight Connector 3">
                <a:extLst>
                  <a:ext uri="{FF2B5EF4-FFF2-40B4-BE49-F238E27FC236}">
                    <a16:creationId xmlns:a16="http://schemas.microsoft.com/office/drawing/2014/main" id="{1A75DA40-1F46-6809-E1F4-28FA7322B1DB}"/>
                  </a:ext>
                </a:extLst>
              </p:cNvPr>
              <p:cNvSpPr/>
              <p:nvPr/>
            </p:nvSpPr>
            <p:spPr>
              <a:xfrm>
                <a:off x="5603875" y="956490"/>
                <a:ext cx="5641974" cy="0"/>
              </a:xfrm>
              <a:prstGeom prst="lin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5" name="Freeform: Shape 4">
                <a:extLst>
                  <a:ext uri="{FF2B5EF4-FFF2-40B4-BE49-F238E27FC236}">
                    <a16:creationId xmlns:a16="http://schemas.microsoft.com/office/drawing/2014/main" id="{7F983DAD-F3D3-2528-2845-2B1B774E45C7}"/>
                  </a:ext>
                </a:extLst>
              </p:cNvPr>
              <p:cNvSpPr/>
              <p:nvPr/>
            </p:nvSpPr>
            <p:spPr>
              <a:xfrm>
                <a:off x="5603875" y="956490"/>
                <a:ext cx="5641974" cy="1638814"/>
              </a:xfrm>
              <a:custGeom>
                <a:avLst/>
                <a:gdLst>
                  <a:gd name="connsiteX0" fmla="*/ 0 w 5641974"/>
                  <a:gd name="connsiteY0" fmla="*/ 0 h 1638814"/>
                  <a:gd name="connsiteX1" fmla="*/ 5641974 w 5641974"/>
                  <a:gd name="connsiteY1" fmla="*/ 0 h 1638814"/>
                  <a:gd name="connsiteX2" fmla="*/ 5641974 w 5641974"/>
                  <a:gd name="connsiteY2" fmla="*/ 1638814 h 1638814"/>
                  <a:gd name="connsiteX3" fmla="*/ 0 w 5641974"/>
                  <a:gd name="connsiteY3" fmla="*/ 1638814 h 1638814"/>
                  <a:gd name="connsiteX4" fmla="*/ 0 w 5641974"/>
                  <a:gd name="connsiteY4" fmla="*/ 0 h 1638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974" h="1638814">
                    <a:moveTo>
                      <a:pt x="0" y="0"/>
                    </a:moveTo>
                    <a:lnTo>
                      <a:pt x="5641974" y="0"/>
                    </a:lnTo>
                    <a:lnTo>
                      <a:pt x="5641974" y="1638814"/>
                    </a:lnTo>
                    <a:lnTo>
                      <a:pt x="0" y="163881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Stark County has established a preference for literally homeless individuals and households, prioritized by chronically homeless and severe service needs</a:t>
                </a:r>
              </a:p>
            </p:txBody>
          </p:sp>
          <p:sp>
            <p:nvSpPr>
              <p:cNvPr id="6" name="Straight Connector 5">
                <a:extLst>
                  <a:ext uri="{FF2B5EF4-FFF2-40B4-BE49-F238E27FC236}">
                    <a16:creationId xmlns:a16="http://schemas.microsoft.com/office/drawing/2014/main" id="{D32E2120-FFF8-7CA5-9E80-D5F5A6ABFAA9}"/>
                  </a:ext>
                </a:extLst>
              </p:cNvPr>
              <p:cNvSpPr/>
              <p:nvPr/>
            </p:nvSpPr>
            <p:spPr>
              <a:xfrm>
                <a:off x="5603875" y="2595305"/>
                <a:ext cx="5641974" cy="0"/>
              </a:xfrm>
              <a:prstGeom prst="line">
                <a:avLst/>
              </a:prstGeom>
            </p:spPr>
            <p:style>
              <a:lnRef idx="2">
                <a:schemeClr val="accent2">
                  <a:hueOff val="-3670562"/>
                  <a:satOff val="16196"/>
                  <a:lumOff val="-2745"/>
                  <a:alphaOff val="0"/>
                </a:schemeClr>
              </a:lnRef>
              <a:fillRef idx="1">
                <a:schemeClr val="accent2">
                  <a:hueOff val="-3670562"/>
                  <a:satOff val="16196"/>
                  <a:lumOff val="-2745"/>
                  <a:alphaOff val="0"/>
                </a:schemeClr>
              </a:fillRef>
              <a:effectRef idx="0">
                <a:schemeClr val="accent2">
                  <a:hueOff val="-3670562"/>
                  <a:satOff val="16196"/>
                  <a:lumOff val="-2745"/>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9D48887B-FF20-19DD-8DDF-B47BC07CA17C}"/>
                  </a:ext>
                </a:extLst>
              </p:cNvPr>
              <p:cNvSpPr/>
              <p:nvPr/>
            </p:nvSpPr>
            <p:spPr>
              <a:xfrm>
                <a:off x="5603875" y="2595305"/>
                <a:ext cx="5641974" cy="1638814"/>
              </a:xfrm>
              <a:custGeom>
                <a:avLst/>
                <a:gdLst>
                  <a:gd name="connsiteX0" fmla="*/ 0 w 5641974"/>
                  <a:gd name="connsiteY0" fmla="*/ 0 h 1638814"/>
                  <a:gd name="connsiteX1" fmla="*/ 5641974 w 5641974"/>
                  <a:gd name="connsiteY1" fmla="*/ 0 h 1638814"/>
                  <a:gd name="connsiteX2" fmla="*/ 5641974 w 5641974"/>
                  <a:gd name="connsiteY2" fmla="*/ 1638814 h 1638814"/>
                  <a:gd name="connsiteX3" fmla="*/ 0 w 5641974"/>
                  <a:gd name="connsiteY3" fmla="*/ 1638814 h 1638814"/>
                  <a:gd name="connsiteX4" fmla="*/ 0 w 5641974"/>
                  <a:gd name="connsiteY4" fmla="*/ 0 h 1638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974" h="1638814">
                    <a:moveTo>
                      <a:pt x="0" y="0"/>
                    </a:moveTo>
                    <a:lnTo>
                      <a:pt x="5641974" y="0"/>
                    </a:lnTo>
                    <a:lnTo>
                      <a:pt x="5641974" y="1638814"/>
                    </a:lnTo>
                    <a:lnTo>
                      <a:pt x="0" y="163881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All Qualifying Populations must be considered for occupancy of HOME-ARP units or provision of services, and placed on a project-specific wait list </a:t>
                </a:r>
              </a:p>
            </p:txBody>
          </p:sp>
          <p:sp>
            <p:nvSpPr>
              <p:cNvPr id="8" name="Straight Connector 7">
                <a:extLst>
                  <a:ext uri="{FF2B5EF4-FFF2-40B4-BE49-F238E27FC236}">
                    <a16:creationId xmlns:a16="http://schemas.microsoft.com/office/drawing/2014/main" id="{3C90B2EA-C263-515E-A799-1AE322DA8586}"/>
                  </a:ext>
                </a:extLst>
              </p:cNvPr>
              <p:cNvSpPr/>
              <p:nvPr/>
            </p:nvSpPr>
            <p:spPr>
              <a:xfrm>
                <a:off x="5603875" y="4234120"/>
                <a:ext cx="5641974" cy="0"/>
              </a:xfrm>
              <a:prstGeom prst="line">
                <a:avLst/>
              </a:prstGeom>
            </p:spPr>
            <p:style>
              <a:lnRef idx="2">
                <a:schemeClr val="accent2">
                  <a:hueOff val="-7341125"/>
                  <a:satOff val="32393"/>
                  <a:lumOff val="-5490"/>
                  <a:alphaOff val="0"/>
                </a:schemeClr>
              </a:lnRef>
              <a:fillRef idx="1">
                <a:schemeClr val="accent2">
                  <a:hueOff val="-7341125"/>
                  <a:satOff val="32393"/>
                  <a:lumOff val="-5490"/>
                  <a:alphaOff val="0"/>
                </a:schemeClr>
              </a:fillRef>
              <a:effectRef idx="0">
                <a:schemeClr val="accent2">
                  <a:hueOff val="-7341125"/>
                  <a:satOff val="32393"/>
                  <a:lumOff val="-549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1B8245C6-1EF8-29CE-E7D6-EA7A8C9F3C15}"/>
                  </a:ext>
                </a:extLst>
              </p:cNvPr>
              <p:cNvSpPr/>
              <p:nvPr/>
            </p:nvSpPr>
            <p:spPr>
              <a:xfrm>
                <a:off x="5603875" y="4234120"/>
                <a:ext cx="5641974" cy="1114057"/>
              </a:xfrm>
              <a:custGeom>
                <a:avLst/>
                <a:gdLst>
                  <a:gd name="connsiteX0" fmla="*/ 0 w 5641974"/>
                  <a:gd name="connsiteY0" fmla="*/ 0 h 1638814"/>
                  <a:gd name="connsiteX1" fmla="*/ 5641974 w 5641974"/>
                  <a:gd name="connsiteY1" fmla="*/ 0 h 1638814"/>
                  <a:gd name="connsiteX2" fmla="*/ 5641974 w 5641974"/>
                  <a:gd name="connsiteY2" fmla="*/ 1638814 h 1638814"/>
                  <a:gd name="connsiteX3" fmla="*/ 0 w 5641974"/>
                  <a:gd name="connsiteY3" fmla="*/ 1638814 h 1638814"/>
                  <a:gd name="connsiteX4" fmla="*/ 0 w 5641974"/>
                  <a:gd name="connsiteY4" fmla="*/ 0 h 1638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974" h="1638814">
                    <a:moveTo>
                      <a:pt x="0" y="0"/>
                    </a:moveTo>
                    <a:lnTo>
                      <a:pt x="5641974" y="0"/>
                    </a:lnTo>
                    <a:lnTo>
                      <a:pt x="5641974" y="1638814"/>
                    </a:lnTo>
                    <a:lnTo>
                      <a:pt x="0" y="163881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Rents for HOME-ARP units cannot exceed 30% of the tenant’s income, regardless of rent limit for the unit size.</a:t>
                </a:r>
              </a:p>
              <a:p>
                <a:pPr marL="0" lvl="0" indent="0" algn="l" defTabSz="1111250">
                  <a:lnSpc>
                    <a:spcPct val="90000"/>
                  </a:lnSpc>
                  <a:spcBef>
                    <a:spcPct val="0"/>
                  </a:spcBef>
                  <a:spcAft>
                    <a:spcPct val="35000"/>
                  </a:spcAft>
                  <a:buNone/>
                </a:pPr>
                <a:endParaRPr lang="en-US" sz="2500" kern="1200" dirty="0"/>
              </a:p>
            </p:txBody>
          </p:sp>
        </p:grpSp>
        <p:sp>
          <p:nvSpPr>
            <p:cNvPr id="14" name="Freeform: Shape 13">
              <a:extLst>
                <a:ext uri="{FF2B5EF4-FFF2-40B4-BE49-F238E27FC236}">
                  <a16:creationId xmlns:a16="http://schemas.microsoft.com/office/drawing/2014/main" id="{95A4A239-C4D1-5677-C416-0370AA2C7A7B}"/>
                </a:ext>
              </a:extLst>
            </p:cNvPr>
            <p:cNvSpPr/>
            <p:nvPr/>
          </p:nvSpPr>
          <p:spPr>
            <a:xfrm>
              <a:off x="5603875" y="5528930"/>
              <a:ext cx="5641974" cy="1706264"/>
            </a:xfrm>
            <a:custGeom>
              <a:avLst/>
              <a:gdLst>
                <a:gd name="connsiteX0" fmla="*/ 0 w 5641974"/>
                <a:gd name="connsiteY0" fmla="*/ 0 h 1638814"/>
                <a:gd name="connsiteX1" fmla="*/ 5641974 w 5641974"/>
                <a:gd name="connsiteY1" fmla="*/ 0 h 1638814"/>
                <a:gd name="connsiteX2" fmla="*/ 5641974 w 5641974"/>
                <a:gd name="connsiteY2" fmla="*/ 1638814 h 1638814"/>
                <a:gd name="connsiteX3" fmla="*/ 0 w 5641974"/>
                <a:gd name="connsiteY3" fmla="*/ 1638814 h 1638814"/>
                <a:gd name="connsiteX4" fmla="*/ 0 w 5641974"/>
                <a:gd name="connsiteY4" fmla="*/ 0 h 1638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974" h="1638814">
                  <a:moveTo>
                    <a:pt x="0" y="0"/>
                  </a:moveTo>
                  <a:lnTo>
                    <a:pt x="5641974" y="0"/>
                  </a:lnTo>
                  <a:lnTo>
                    <a:pt x="5641974" y="1638814"/>
                  </a:lnTo>
                  <a:lnTo>
                    <a:pt x="0" y="163881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All referrals must come from the CoC to ensure compliance with Qualifying Populations  </a:t>
              </a:r>
            </a:p>
          </p:txBody>
        </p:sp>
      </p:grpSp>
      <p:sp>
        <p:nvSpPr>
          <p:cNvPr id="16" name="Straight Connector 15">
            <a:extLst>
              <a:ext uri="{FF2B5EF4-FFF2-40B4-BE49-F238E27FC236}">
                <a16:creationId xmlns:a16="http://schemas.microsoft.com/office/drawing/2014/main" id="{6D7DA752-A60B-D05E-A5AB-05946659DEC7}"/>
              </a:ext>
            </a:extLst>
          </p:cNvPr>
          <p:cNvSpPr/>
          <p:nvPr/>
        </p:nvSpPr>
        <p:spPr>
          <a:xfrm>
            <a:off x="5603875" y="5000021"/>
            <a:ext cx="5641974" cy="0"/>
          </a:xfrm>
          <a:prstGeom prst="line">
            <a:avLst/>
          </a:prstGeom>
        </p:spPr>
        <p:style>
          <a:lnRef idx="1">
            <a:schemeClr val="accent5"/>
          </a:lnRef>
          <a:fillRef idx="0">
            <a:schemeClr val="accent5"/>
          </a:fillRef>
          <a:effectRef idx="0">
            <a:schemeClr val="accent5"/>
          </a:effectRef>
          <a:fontRef idx="minor">
            <a:schemeClr val="tx1"/>
          </a:fontRef>
        </p:style>
        <p:txBody>
          <a:bodyPr/>
          <a:lstStyle/>
          <a:p>
            <a:endParaRPr lang="en-US"/>
          </a:p>
        </p:txBody>
      </p:sp>
    </p:spTree>
    <p:extLst>
      <p:ext uri="{BB962C8B-B14F-4D97-AF65-F5344CB8AC3E}">
        <p14:creationId xmlns:p14="http://schemas.microsoft.com/office/powerpoint/2010/main" val="4179071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0874F-60A3-DD4F-B593-DE7A62A94273}"/>
              </a:ext>
            </a:extLst>
          </p:cNvPr>
          <p:cNvSpPr>
            <a:spLocks noGrp="1"/>
          </p:cNvSpPr>
          <p:nvPr>
            <p:ph type="title"/>
          </p:nvPr>
        </p:nvSpPr>
        <p:spPr>
          <a:xfrm>
            <a:off x="1024128" y="572169"/>
            <a:ext cx="9720072" cy="1499616"/>
          </a:xfrm>
        </p:spPr>
        <p:txBody>
          <a:bodyPr>
            <a:normAutofit/>
          </a:bodyPr>
          <a:lstStyle/>
          <a:p>
            <a:r>
              <a:rPr lang="en-US" dirty="0"/>
              <a:t>Eligible Activities</a:t>
            </a:r>
          </a:p>
        </p:txBody>
      </p:sp>
      <p:graphicFrame>
        <p:nvGraphicFramePr>
          <p:cNvPr id="5" name="Content Placeholder 2">
            <a:extLst>
              <a:ext uri="{FF2B5EF4-FFF2-40B4-BE49-F238E27FC236}">
                <a16:creationId xmlns:a16="http://schemas.microsoft.com/office/drawing/2014/main" id="{29348D84-C32A-4F28-B670-98DC4D72F34C}"/>
              </a:ext>
            </a:extLst>
          </p:cNvPr>
          <p:cNvGraphicFramePr>
            <a:graphicFrameLocks noGrp="1"/>
          </p:cNvGraphicFramePr>
          <p:nvPr>
            <p:ph idx="1"/>
            <p:extLst>
              <p:ext uri="{D42A27DB-BD31-4B8C-83A1-F6EECF244321}">
                <p14:modId xmlns:p14="http://schemas.microsoft.com/office/powerpoint/2010/main" val="4212618070"/>
              </p:ext>
            </p:extLst>
          </p:nvPr>
        </p:nvGraphicFramePr>
        <p:xfrm>
          <a:off x="-1" y="1427356"/>
          <a:ext cx="12192001" cy="51072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3706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223B7-A273-448E-AC23-EEF0A102ED74}"/>
              </a:ext>
            </a:extLst>
          </p:cNvPr>
          <p:cNvSpPr>
            <a:spLocks noGrp="1"/>
          </p:cNvSpPr>
          <p:nvPr>
            <p:ph type="title"/>
          </p:nvPr>
        </p:nvSpPr>
        <p:spPr>
          <a:xfrm>
            <a:off x="1066800" y="537812"/>
            <a:ext cx="10058400" cy="1450757"/>
          </a:xfrm>
        </p:spPr>
        <p:txBody>
          <a:bodyPr>
            <a:normAutofit/>
          </a:bodyPr>
          <a:lstStyle/>
          <a:p>
            <a:r>
              <a:rPr lang="en-US" dirty="0"/>
              <a:t>Uses of Funds</a:t>
            </a:r>
          </a:p>
        </p:txBody>
      </p:sp>
      <p:graphicFrame>
        <p:nvGraphicFramePr>
          <p:cNvPr id="5" name="Content Placeholder 2">
            <a:extLst>
              <a:ext uri="{FF2B5EF4-FFF2-40B4-BE49-F238E27FC236}">
                <a16:creationId xmlns:a16="http://schemas.microsoft.com/office/drawing/2014/main" id="{ADB07B54-3310-4C5F-835A-B9A88A8AE95D}"/>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303447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3291</TotalTime>
  <Words>2241</Words>
  <Application>Microsoft Office PowerPoint</Application>
  <PresentationFormat>Widescreen</PresentationFormat>
  <Paragraphs>178</Paragraphs>
  <Slides>22</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Tw Cen MT</vt:lpstr>
      <vt:lpstr>Tw Cen MT Condensed</vt:lpstr>
      <vt:lpstr>Wingdings</vt:lpstr>
      <vt:lpstr>Wingdings 3</vt:lpstr>
      <vt:lpstr>Integral</vt:lpstr>
      <vt:lpstr>HOME-ARP  Application workshop July 23, 2024</vt:lpstr>
      <vt:lpstr>Agenda</vt:lpstr>
      <vt:lpstr>The HOME-American Rescue Plan (ARP)</vt:lpstr>
      <vt:lpstr>Qualifying Populations</vt:lpstr>
      <vt:lpstr>HUD HOME-ARP Definition Homeless</vt:lpstr>
      <vt:lpstr>HUD HOME-ARP Definition At Risk of Homelessness</vt:lpstr>
      <vt:lpstr>Tenant Selection</vt:lpstr>
      <vt:lpstr>Eligible Activities</vt:lpstr>
      <vt:lpstr>Uses of Funds</vt:lpstr>
      <vt:lpstr>Projects with Both HOME and HOME ARP Funds</vt:lpstr>
      <vt:lpstr>Sample Supportive Services </vt:lpstr>
      <vt:lpstr>Post-Award Requirements</vt:lpstr>
      <vt:lpstr>Environmental Review</vt:lpstr>
      <vt:lpstr>Underwriting Review</vt:lpstr>
      <vt:lpstr>Compliance Period </vt:lpstr>
      <vt:lpstr>Affordability and Ongoing Compliance</vt:lpstr>
      <vt:lpstr>Rent Limitations</vt:lpstr>
      <vt:lpstr>Other Federal Requirements</vt:lpstr>
      <vt:lpstr>Submission requirements</vt:lpstr>
      <vt:lpstr>Scoring Criteria</vt:lpstr>
      <vt:lpstr>Discussion/QUESTIONS </vt:lpstr>
      <vt:lpstr>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ESG Homeless Prevention and Rapid Rehousing</dc:title>
  <dc:creator>Jessica Lurz</dc:creator>
  <cp:lastModifiedBy>Bill Wasielewski</cp:lastModifiedBy>
  <cp:revision>71</cp:revision>
  <dcterms:created xsi:type="dcterms:W3CDTF">2021-08-03T12:59:40Z</dcterms:created>
  <dcterms:modified xsi:type="dcterms:W3CDTF">2024-07-22T19:15:02Z</dcterms:modified>
</cp:coreProperties>
</file>